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99"/>
  </p:notesMasterIdLst>
  <p:sldIdLst>
    <p:sldId id="262" r:id="rId2"/>
    <p:sldId id="318" r:id="rId3"/>
    <p:sldId id="312" r:id="rId4"/>
    <p:sldId id="296" r:id="rId5"/>
    <p:sldId id="293" r:id="rId6"/>
    <p:sldId id="314" r:id="rId7"/>
    <p:sldId id="313" r:id="rId8"/>
    <p:sldId id="315" r:id="rId9"/>
    <p:sldId id="320" r:id="rId10"/>
    <p:sldId id="383" r:id="rId11"/>
    <p:sldId id="384" r:id="rId12"/>
    <p:sldId id="385" r:id="rId13"/>
    <p:sldId id="386" r:id="rId14"/>
    <p:sldId id="387" r:id="rId15"/>
    <p:sldId id="388" r:id="rId16"/>
    <p:sldId id="396" r:id="rId17"/>
    <p:sldId id="390" r:id="rId18"/>
    <p:sldId id="391" r:id="rId19"/>
    <p:sldId id="392" r:id="rId20"/>
    <p:sldId id="393" r:id="rId21"/>
    <p:sldId id="394" r:id="rId22"/>
    <p:sldId id="395" r:id="rId23"/>
    <p:sldId id="322" r:id="rId24"/>
    <p:sldId id="330" r:id="rId25"/>
    <p:sldId id="331" r:id="rId26"/>
    <p:sldId id="326" r:id="rId27"/>
    <p:sldId id="327" r:id="rId28"/>
    <p:sldId id="328" r:id="rId29"/>
    <p:sldId id="333" r:id="rId30"/>
    <p:sldId id="329" r:id="rId31"/>
    <p:sldId id="332" r:id="rId32"/>
    <p:sldId id="335" r:id="rId33"/>
    <p:sldId id="334" r:id="rId34"/>
    <p:sldId id="336" r:id="rId35"/>
    <p:sldId id="337" r:id="rId36"/>
    <p:sldId id="338" r:id="rId37"/>
    <p:sldId id="339" r:id="rId38"/>
    <p:sldId id="323" r:id="rId39"/>
    <p:sldId id="342" r:id="rId40"/>
    <p:sldId id="343" r:id="rId41"/>
    <p:sldId id="344" r:id="rId42"/>
    <p:sldId id="345" r:id="rId43"/>
    <p:sldId id="346" r:id="rId44"/>
    <p:sldId id="363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24" r:id="rId62"/>
    <p:sldId id="382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25" r:id="rId81"/>
    <p:sldId id="340" r:id="rId82"/>
    <p:sldId id="302" r:id="rId83"/>
    <p:sldId id="303" r:id="rId84"/>
    <p:sldId id="305" r:id="rId85"/>
    <p:sldId id="300" r:id="rId86"/>
    <p:sldId id="306" r:id="rId87"/>
    <p:sldId id="307" r:id="rId88"/>
    <p:sldId id="308" r:id="rId89"/>
    <p:sldId id="309" r:id="rId90"/>
    <p:sldId id="341" r:id="rId91"/>
    <p:sldId id="310" r:id="rId92"/>
    <p:sldId id="311" r:id="rId93"/>
    <p:sldId id="398" r:id="rId94"/>
    <p:sldId id="400" r:id="rId95"/>
    <p:sldId id="401" r:id="rId96"/>
    <p:sldId id="403" r:id="rId97"/>
    <p:sldId id="404" r:id="rId98"/>
  </p:sldIdLst>
  <p:sldSz cx="9144000" cy="6858000" type="screen4x3"/>
  <p:notesSz cx="6858000" cy="9144000"/>
  <p:embeddedFontLst>
    <p:embeddedFont>
      <p:font typeface="맑은 고딕" pitchFamily="50" charset="-127"/>
      <p:regular r:id="rId100"/>
      <p:bold r:id="rId101"/>
    </p:embeddedFont>
    <p:embeddedFont>
      <p:font typeface="배달의민족 도현" pitchFamily="50" charset="-127"/>
      <p:regular r:id="rId10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DAFBC1"/>
    <a:srgbClr val="FBFEDA"/>
    <a:srgbClr val="F9FDBF"/>
    <a:srgbClr val="E2E2E2"/>
    <a:srgbClr val="DEDEDE"/>
    <a:srgbClr val="6DA8E9"/>
    <a:srgbClr val="FF6E5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224" autoAdjust="0"/>
    <p:restoredTop sz="87037" autoAdjust="0"/>
  </p:normalViewPr>
  <p:slideViewPr>
    <p:cSldViewPr>
      <p:cViewPr varScale="1">
        <p:scale>
          <a:sx n="100" d="100"/>
          <a:sy n="100" d="100"/>
        </p:scale>
        <p:origin x="-1944" y="-96"/>
      </p:cViewPr>
      <p:guideLst>
        <p:guide orient="horz" pos="41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27AFA-3A29-42B8-9DAA-B105AE7BE82C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4283-01FD-4A8A-A6D0-C907B935A8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3586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첫 화면처럼 사진이 있었으면 좋겠음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첫 화면처럼 사진이 있었으면 좋겠음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첫 화면처럼 사진이 있었으면 좋겠음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첫 화면처럼 사진이 있었으면 좋겠음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첫 화면처럼 사진이 있었으면 좋겠음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첫 화면처럼 사진이 있었으면 좋겠음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첫 화면처럼 사진이 있었으면 좋겠음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첫 화면처럼 사진이 있었으면 좋겠음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배달조회에서 확인가능</a:t>
            </a:r>
            <a:endParaRPr lang="en-US" altLang="ko-KR" sz="12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 수락 후 </a:t>
            </a:r>
            <a:endParaRPr lang="en-US" altLang="ko-KR" sz="12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배달 미완료</a:t>
            </a:r>
            <a:r>
              <a:rPr lang="en-US" altLang="ko-KR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내역</a:t>
            </a:r>
            <a:r>
              <a:rPr lang="en-US" altLang="ko-KR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확인 가능</a:t>
            </a:r>
            <a:endParaRPr lang="en-US" altLang="ko-KR" sz="12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A4283-01FD-4A8A-A6D0-C907B935A8F6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6533F-1FD8-422F-B07F-D94D8CFFFFF0}" type="datetimeFigureOut">
              <a:rPr lang="ko-KR" altLang="en-US" smtClean="0"/>
              <a:pPr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1E71-9E4A-4BD3-80A1-14E48542AD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25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3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.png"/><Relationship Id="rId7" Type="http://schemas.openxmlformats.org/officeDocument/2006/relationships/image" Target="../media/image1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.png"/><Relationship Id="rId7" Type="http://schemas.openxmlformats.org/officeDocument/2006/relationships/image" Target="../media/image1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60848"/>
            <a:ext cx="9140280" cy="3034449"/>
            <a:chOff x="0" y="2214554"/>
            <a:chExt cx="9140280" cy="3034449"/>
          </a:xfrm>
        </p:grpSpPr>
        <p:sp>
          <p:nvSpPr>
            <p:cNvPr id="3" name="직사각형 2"/>
            <p:cNvSpPr/>
            <p:nvPr/>
          </p:nvSpPr>
          <p:spPr>
            <a:xfrm>
              <a:off x="0" y="2214554"/>
              <a:ext cx="9140280" cy="3034449"/>
            </a:xfrm>
            <a:prstGeom prst="rect">
              <a:avLst/>
            </a:prstGeom>
            <a:solidFill>
              <a:schemeClr val="bg1">
                <a:lumMod val="9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9632" y="2852936"/>
              <a:ext cx="6336704" cy="144655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smtClean="0">
                  <a:solidFill>
                    <a:srgbClr val="0099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도현" pitchFamily="50" charset="-127"/>
                  <a:ea typeface="배달의민족 도현" pitchFamily="50" charset="-127"/>
                </a:rPr>
                <a:t>배달 주문 관리 시스템</a:t>
              </a:r>
              <a:endParaRPr lang="en-US" altLang="ko-KR" sz="4400" b="1" dirty="0" smtClean="0">
                <a:solidFill>
                  <a:srgbClr val="009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itchFamily="50" charset="-127"/>
                <a:ea typeface="배달의민족 도현" pitchFamily="50" charset="-127"/>
              </a:endParaRPr>
            </a:p>
            <a:p>
              <a:pPr algn="ctr"/>
              <a:r>
                <a:rPr lang="en-US" altLang="ko-KR" sz="4400" b="1" dirty="0" smtClean="0">
                  <a:solidFill>
                    <a:srgbClr val="0099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도현" pitchFamily="50" charset="-127"/>
                  <a:ea typeface="배달의민족 도현" pitchFamily="50" charset="-127"/>
                </a:rPr>
                <a:t>&lt;</a:t>
              </a:r>
              <a:r>
                <a:rPr lang="ko-KR" altLang="en-US" sz="4400" b="1" dirty="0" smtClean="0">
                  <a:solidFill>
                    <a:srgbClr val="0099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도현" pitchFamily="50" charset="-127"/>
                  <a:ea typeface="배달의민족 도현" pitchFamily="50" charset="-127"/>
                </a:rPr>
                <a:t>극한 배달</a:t>
              </a:r>
              <a:r>
                <a:rPr lang="en-US" altLang="ko-KR" sz="4400" b="1" dirty="0" smtClean="0">
                  <a:solidFill>
                    <a:srgbClr val="0099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도현" pitchFamily="50" charset="-127"/>
                  <a:ea typeface="배달의민족 도현" pitchFamily="50" charset="-127"/>
                </a:rPr>
                <a:t>&gt;</a:t>
              </a:r>
              <a:endParaRPr lang="en-US" altLang="ko-KR" sz="4400" b="1" dirty="0">
                <a:solidFill>
                  <a:srgbClr val="009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5536" y="1513358"/>
            <a:ext cx="5112568" cy="50119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51563" t="40972" r="21874" b="8333"/>
          <a:stretch>
            <a:fillRect/>
          </a:stretch>
        </p:blipFill>
        <p:spPr bwMode="auto">
          <a:xfrm>
            <a:off x="755576" y="1628800"/>
            <a:ext cx="4391969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5724128" y="2276872"/>
            <a:ext cx="2880320" cy="2880320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1.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회원 입력</a:t>
            </a:r>
            <a:endParaRPr lang="ko-KR" altLang="en-US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39752" y="2060848"/>
            <a:ext cx="1152128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l="33663" t="23100" r="53737" b="55201"/>
          <a:stretch>
            <a:fillRect/>
          </a:stretch>
        </p:blipFill>
        <p:spPr bwMode="auto">
          <a:xfrm>
            <a:off x="7452320" y="5219184"/>
            <a:ext cx="1691680" cy="163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95536" y="1916833"/>
            <a:ext cx="5112568" cy="36724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3924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메인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8047" t="40972" r="20412" b="26388"/>
          <a:stretch>
            <a:fillRect/>
          </a:stretch>
        </p:blipFill>
        <p:spPr bwMode="auto">
          <a:xfrm>
            <a:off x="539552" y="2348880"/>
            <a:ext cx="482453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5652120" y="2276872"/>
            <a:ext cx="3168352" cy="2880320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로그인 전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등록되지 않은 고객의 경우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② 회원가입 </a:t>
            </a:r>
            <a:endParaRPr lang="en-US" altLang="ko-KR" sz="24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화면으로 이동 </a:t>
            </a:r>
            <a:endParaRPr lang="ko-KR" altLang="en-US" sz="1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 l="33663" t="23100" r="53737" b="55201"/>
          <a:stretch>
            <a:fillRect/>
          </a:stretch>
        </p:blipFill>
        <p:spPr bwMode="auto">
          <a:xfrm>
            <a:off x="7452320" y="5219184"/>
            <a:ext cx="1691680" cy="163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899592" y="3212976"/>
            <a:ext cx="1296144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652120" y="2276872"/>
            <a:ext cx="3168352" cy="2880320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 회원가입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정보 입력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★아이디 유효성 검사 실행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5536" y="1628800"/>
            <a:ext cx="5112568" cy="48245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3367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가입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아래쪽 화살표 12"/>
          <p:cNvSpPr/>
          <p:nvPr/>
        </p:nvSpPr>
        <p:spPr>
          <a:xfrm>
            <a:off x="2771800" y="5157192"/>
            <a:ext cx="432048" cy="360040"/>
          </a:xfrm>
          <a:prstGeom prst="downArrow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9999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28516" t="18056" r="37890" b="21527"/>
          <a:stretch>
            <a:fillRect/>
          </a:stretch>
        </p:blipFill>
        <p:spPr bwMode="auto">
          <a:xfrm>
            <a:off x="857224" y="1941912"/>
            <a:ext cx="4071965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 l="31251" t="42361" r="49999" b="52777"/>
          <a:stretch>
            <a:fillRect/>
          </a:stretch>
        </p:blipFill>
        <p:spPr bwMode="auto">
          <a:xfrm>
            <a:off x="1038745" y="5589240"/>
            <a:ext cx="3677271" cy="437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 l="33663" t="23100" r="53737" b="55201"/>
          <a:stretch>
            <a:fillRect/>
          </a:stretch>
        </p:blipFill>
        <p:spPr bwMode="auto">
          <a:xfrm>
            <a:off x="7452320" y="5219184"/>
            <a:ext cx="1691680" cy="163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1259632" y="2924944"/>
            <a:ext cx="2304256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1520" y="1628800"/>
            <a:ext cx="5256584" cy="48245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16861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로그인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9688" t="23611" r="40234" b="40972"/>
          <a:stretch>
            <a:fillRect/>
          </a:stretch>
        </p:blipFill>
        <p:spPr bwMode="auto">
          <a:xfrm>
            <a:off x="357436" y="2199530"/>
            <a:ext cx="5036324" cy="333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5652120" y="2276872"/>
            <a:ext cx="3168352" cy="2880320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 로그인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회원 로그인 화면으로 이동</a:t>
            </a:r>
            <a:endParaRPr lang="ko-KR" altLang="en-US" sz="20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 l="33663" t="23100" r="53737" b="55201"/>
          <a:stretch>
            <a:fillRect/>
          </a:stretch>
        </p:blipFill>
        <p:spPr bwMode="auto">
          <a:xfrm>
            <a:off x="7452320" y="5219184"/>
            <a:ext cx="1691680" cy="163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638147" y="2938459"/>
            <a:ext cx="1336232" cy="500066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628800"/>
            <a:ext cx="5112568" cy="48245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83264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로그인  </a:t>
            </a:r>
          </a:p>
          <a:p>
            <a:pPr marL="342900" indent="-342900"/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1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5857892"/>
            <a:ext cx="4506788" cy="40005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 l="30469" t="14583" r="40625" b="34027"/>
          <a:stretch>
            <a:fillRect/>
          </a:stretch>
        </p:blipFill>
        <p:spPr bwMode="auto">
          <a:xfrm>
            <a:off x="428596" y="1785926"/>
            <a:ext cx="4643470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571472" y="2928934"/>
            <a:ext cx="2357454" cy="857256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508104" y="2276872"/>
            <a:ext cx="3312368" cy="2880320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 로그인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와 비밀번호 입력화면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틀린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나 비밀번호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에러 메시지 나타남 </a:t>
            </a:r>
            <a:endParaRPr lang="ko-KR" altLang="en-US" sz="20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 l="33663" t="23100" r="53737" b="55201"/>
          <a:stretch>
            <a:fillRect/>
          </a:stretch>
        </p:blipFill>
        <p:spPr bwMode="auto">
          <a:xfrm>
            <a:off x="7452320" y="5219184"/>
            <a:ext cx="1691680" cy="163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꺾인 연결선 19"/>
          <p:cNvCxnSpPr/>
          <p:nvPr/>
        </p:nvCxnSpPr>
        <p:spPr>
          <a:xfrm>
            <a:off x="2915816" y="3068960"/>
            <a:ext cx="2808312" cy="49567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7" idx="3"/>
          </p:cNvCxnSpPr>
          <p:nvPr/>
        </p:nvCxnSpPr>
        <p:spPr>
          <a:xfrm flipV="1">
            <a:off x="4935384" y="4653137"/>
            <a:ext cx="1289456" cy="1404780"/>
          </a:xfrm>
          <a:prstGeom prst="bentConnector2">
            <a:avLst/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1520" y="1762150"/>
            <a:ext cx="5112568" cy="4176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788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서비스 시작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3779912" y="3068960"/>
            <a:ext cx="1440160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30469" t="31944" r="41015" b="34722"/>
          <a:stretch>
            <a:fillRect/>
          </a:stretch>
        </p:blipFill>
        <p:spPr bwMode="auto">
          <a:xfrm>
            <a:off x="395536" y="2050182"/>
            <a:ext cx="4818535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5508104" y="2276872"/>
            <a:ext cx="3312368" cy="2880320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③ 배달 내역 조회하기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지난 배달 내역 조회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로 이동</a:t>
            </a:r>
            <a:endParaRPr lang="ko-KR" altLang="en-US" sz="20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33663" t="23100" r="53737" b="55201"/>
          <a:stretch>
            <a:fillRect/>
          </a:stretch>
        </p:blipFill>
        <p:spPr bwMode="auto">
          <a:xfrm>
            <a:off x="7452320" y="5219184"/>
            <a:ext cx="1691680" cy="163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630610" y="3323084"/>
            <a:ext cx="2488360" cy="356050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79512" y="1484784"/>
            <a:ext cx="8784976" cy="52565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98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3.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지난 배달 내역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 l="31677" t="76074" r="41548" b="8333"/>
          <a:stretch>
            <a:fillRect/>
          </a:stretch>
        </p:blipFill>
        <p:spPr bwMode="auto">
          <a:xfrm>
            <a:off x="4981575" y="2055112"/>
            <a:ext cx="3429024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 l="31250" t="43056" r="40625" b="9027"/>
          <a:stretch>
            <a:fillRect/>
          </a:stretch>
        </p:blipFill>
        <p:spPr bwMode="auto">
          <a:xfrm>
            <a:off x="5010150" y="3760465"/>
            <a:ext cx="3214710" cy="282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4788793" y="1548408"/>
            <a:ext cx="1584176" cy="432048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주문하기</a:t>
            </a:r>
            <a:endParaRPr lang="en-US" altLang="ko-KR" sz="19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78127" y="3011810"/>
            <a:ext cx="3874715" cy="648071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0.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뒤로 가기 </a:t>
            </a:r>
            <a:endParaRPr lang="en-US" altLang="ko-KR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→다시 서비스 시작 페이지로 초기화</a:t>
            </a:r>
            <a:endParaRPr lang="ko-KR" altLang="en-US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2" name="그림 11" descr="회원정보.jpg"/>
          <p:cNvPicPr>
            <a:picLocks noChangeAspect="1"/>
          </p:cNvPicPr>
          <p:nvPr/>
        </p:nvPicPr>
        <p:blipFill>
          <a:blip r:embed="rId5" cstate="print"/>
          <a:srcRect r="64962" b="24800"/>
          <a:stretch>
            <a:fillRect/>
          </a:stretch>
        </p:blipFill>
        <p:spPr>
          <a:xfrm>
            <a:off x="539552" y="1628799"/>
            <a:ext cx="3960440" cy="47813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79512" y="1484784"/>
            <a:ext cx="8784976" cy="52565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1206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정보 보기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30469" t="31944" r="41015" b="34722"/>
          <a:stretch>
            <a:fillRect/>
          </a:stretch>
        </p:blipFill>
        <p:spPr bwMode="auto">
          <a:xfrm>
            <a:off x="323528" y="1928802"/>
            <a:ext cx="367753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452686" y="2780928"/>
            <a:ext cx="1656184" cy="356050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536" y="5589240"/>
            <a:ext cx="3874715" cy="648071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 ②회원 정보 보기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화면으로 이동</a:t>
            </a:r>
          </a:p>
        </p:txBody>
      </p:sp>
      <p:cxnSp>
        <p:nvCxnSpPr>
          <p:cNvPr id="18" name="꺾인 연결선 17"/>
          <p:cNvCxnSpPr/>
          <p:nvPr/>
        </p:nvCxnSpPr>
        <p:spPr>
          <a:xfrm>
            <a:off x="2123728" y="2924944"/>
            <a:ext cx="2808312" cy="792088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sist57\Desktop\회원정보보기.jpg"/>
          <p:cNvPicPr>
            <a:picLocks noChangeAspect="1" noChangeArrowheads="1"/>
          </p:cNvPicPr>
          <p:nvPr/>
        </p:nvPicPr>
        <p:blipFill>
          <a:blip r:embed="rId4" cstate="print"/>
          <a:srcRect r="67636" b="21037"/>
          <a:stretch>
            <a:fillRect/>
          </a:stretch>
        </p:blipFill>
        <p:spPr bwMode="auto">
          <a:xfrm>
            <a:off x="4932040" y="1651620"/>
            <a:ext cx="3551237" cy="4873724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5004048" y="2780928"/>
            <a:ext cx="3312368" cy="2232248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79512" y="1484784"/>
            <a:ext cx="8784976" cy="52565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9127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-1.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주문페이지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30469" t="31944" r="41015" b="34722"/>
          <a:stretch>
            <a:fillRect/>
          </a:stretch>
        </p:blipFill>
        <p:spPr bwMode="auto">
          <a:xfrm>
            <a:off x="501744" y="1634362"/>
            <a:ext cx="4214272" cy="229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 l="25781" t="53472" r="11718" b="6250"/>
          <a:stretch>
            <a:fillRect/>
          </a:stretch>
        </p:blipFill>
        <p:spPr bwMode="auto">
          <a:xfrm>
            <a:off x="504706" y="4293096"/>
            <a:ext cx="773970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755576" y="1776806"/>
            <a:ext cx="1440160" cy="356050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76056" y="1628800"/>
            <a:ext cx="3384376" cy="2232248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 주문페이지로 이동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회원이 입력한 위치에서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주문이 가능한 점포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카테고리 안내</a:t>
            </a:r>
          </a:p>
        </p:txBody>
      </p:sp>
      <p:cxnSp>
        <p:nvCxnSpPr>
          <p:cNvPr id="20" name="꺾인 연결선 19"/>
          <p:cNvCxnSpPr/>
          <p:nvPr/>
        </p:nvCxnSpPr>
        <p:spPr>
          <a:xfrm rot="16200000" flipH="1">
            <a:off x="251520" y="2646437"/>
            <a:ext cx="2088232" cy="1080120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9512" y="1484784"/>
            <a:ext cx="8784976" cy="52565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1206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주문페이지 시작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3779912" y="4365104"/>
            <a:ext cx="1440160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25391" t="22222" r="12499" b="40278"/>
          <a:stretch>
            <a:fillRect/>
          </a:stretch>
        </p:blipFill>
        <p:spPr bwMode="auto">
          <a:xfrm>
            <a:off x="285720" y="1714488"/>
            <a:ext cx="857256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 l="28125" t="44445" r="45703" b="21527"/>
          <a:stretch>
            <a:fillRect/>
          </a:stretch>
        </p:blipFill>
        <p:spPr bwMode="auto">
          <a:xfrm>
            <a:off x="571472" y="5000636"/>
            <a:ext cx="2928958" cy="16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251520" y="4581128"/>
            <a:ext cx="2807544" cy="360040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음식점 정렬 방식 정의 페이지</a:t>
            </a:r>
          </a:p>
        </p:txBody>
      </p:sp>
      <p:sp>
        <p:nvSpPr>
          <p:cNvPr id="11" name="오른쪽 화살표 10"/>
          <p:cNvSpPr/>
          <p:nvPr/>
        </p:nvSpPr>
        <p:spPr>
          <a:xfrm rot="5400000">
            <a:off x="2915816" y="4581128"/>
            <a:ext cx="572644" cy="428628"/>
          </a:xfrm>
          <a:prstGeom prst="rightArrow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39952" y="4581128"/>
            <a:ext cx="2448272" cy="360040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번 입력 시 누적 주문 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347864" y="2708920"/>
            <a:ext cx="4680520" cy="360040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→ 카테고리 입력 후 배달 가능 여부 화면으로 이동</a:t>
            </a:r>
          </a:p>
        </p:txBody>
      </p:sp>
      <p:pic>
        <p:nvPicPr>
          <p:cNvPr id="1026" name="Picture 2" descr="C:\Users\sist57\Desktop\KakaoTalk_20190315_140148451.png"/>
          <p:cNvPicPr>
            <a:picLocks noChangeAspect="1" noChangeArrowheads="1"/>
          </p:cNvPicPr>
          <p:nvPr/>
        </p:nvPicPr>
        <p:blipFill>
          <a:blip r:embed="rId5" cstate="print"/>
          <a:srcRect l="9358" r="8760" b="39788"/>
          <a:stretch>
            <a:fillRect/>
          </a:stretch>
        </p:blipFill>
        <p:spPr bwMode="auto">
          <a:xfrm>
            <a:off x="3779912" y="5013176"/>
            <a:ext cx="5040560" cy="1584176"/>
          </a:xfrm>
          <a:prstGeom prst="rect">
            <a:avLst/>
          </a:prstGeom>
          <a:noFill/>
        </p:spPr>
      </p:pic>
      <p:sp>
        <p:nvSpPr>
          <p:cNvPr id="13" name="오른쪽 화살표 12"/>
          <p:cNvSpPr/>
          <p:nvPr/>
        </p:nvSpPr>
        <p:spPr>
          <a:xfrm>
            <a:off x="3428992" y="5500702"/>
            <a:ext cx="638952" cy="357190"/>
          </a:xfrm>
          <a:prstGeom prst="rightArrow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2088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목차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79712" y="836712"/>
            <a:ext cx="489654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팀원 별 주요업무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개발 환경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데이터 구조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기능 구현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기능명세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프로젝트 소감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endParaRPr lang="en-US" altLang="ko-KR" sz="35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buFont typeface="Arial" pitchFamily="34" charset="0"/>
              <a:buChar char="•"/>
            </a:pPr>
            <a:endParaRPr lang="en-US" altLang="ko-KR" sz="35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sz="3400" dirty="0"/>
          </a:p>
        </p:txBody>
      </p:sp>
      <p:sp>
        <p:nvSpPr>
          <p:cNvPr id="21" name="직사각형 20"/>
          <p:cNvSpPr/>
          <p:nvPr/>
        </p:nvSpPr>
        <p:spPr>
          <a:xfrm>
            <a:off x="6444208" y="0"/>
            <a:ext cx="2699792" cy="6858000"/>
          </a:xfrm>
          <a:prstGeom prst="rect">
            <a:avLst/>
          </a:prstGeom>
          <a:solidFill>
            <a:schemeClr val="accent5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79512" y="1484784"/>
            <a:ext cx="8784976" cy="52565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9127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주문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음식 선택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28125" t="38889" r="35937" b="6944"/>
          <a:stretch>
            <a:fillRect/>
          </a:stretch>
        </p:blipFill>
        <p:spPr bwMode="auto">
          <a:xfrm>
            <a:off x="357158" y="1714488"/>
            <a:ext cx="3500462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 l="28125" t="56250" r="26171" b="14583"/>
          <a:stretch>
            <a:fillRect/>
          </a:stretch>
        </p:blipFill>
        <p:spPr bwMode="auto">
          <a:xfrm>
            <a:off x="4643438" y="1714488"/>
            <a:ext cx="407196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/>
          <a:srcRect l="26953" t="52778" r="27734" b="6250"/>
          <a:stretch>
            <a:fillRect/>
          </a:stretch>
        </p:blipFill>
        <p:spPr bwMode="auto">
          <a:xfrm>
            <a:off x="4643438" y="3714752"/>
            <a:ext cx="4071965" cy="207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오른쪽 화살표 15"/>
          <p:cNvSpPr/>
          <p:nvPr/>
        </p:nvSpPr>
        <p:spPr>
          <a:xfrm>
            <a:off x="3779912" y="2492896"/>
            <a:ext cx="864096" cy="428628"/>
          </a:xfrm>
          <a:prstGeom prst="rightArrow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5400000">
            <a:off x="7666634" y="3502718"/>
            <a:ext cx="720080" cy="428628"/>
          </a:xfrm>
          <a:prstGeom prst="rightArrow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662818" y="5234900"/>
            <a:ext cx="2357454" cy="570364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79512" y="5805264"/>
            <a:ext cx="3672408" cy="432048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 선택 시 해당 메뉴 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&amp; 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가격 페이지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940152" y="1340768"/>
            <a:ext cx="2943944" cy="432048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음식 선택 시 메뉴 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&amp; 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수량 선택</a:t>
            </a:r>
            <a:endParaRPr lang="ko-KR" altLang="en-US" sz="1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44008" y="5949280"/>
            <a:ext cx="4104456" cy="576064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※※ 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총 가격이 최소주문금액을 넘어야 </a:t>
            </a:r>
            <a:endParaRPr lang="en-US" altLang="ko-KR" sz="16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결제 페이지로 이동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5212" y="1560984"/>
            <a:ext cx="6071914" cy="43924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75260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결제페이지 시작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27734" t="45833" r="26562" b="7639"/>
          <a:stretch>
            <a:fillRect/>
          </a:stretch>
        </p:blipFill>
        <p:spPr bwMode="auto">
          <a:xfrm>
            <a:off x="161895" y="1995477"/>
            <a:ext cx="5853988" cy="337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l="33663" t="23100" r="53737" b="55201"/>
          <a:stretch>
            <a:fillRect/>
          </a:stretch>
        </p:blipFill>
        <p:spPr bwMode="auto">
          <a:xfrm>
            <a:off x="7452320" y="5219184"/>
            <a:ext cx="1691680" cy="163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6184751" y="1782341"/>
            <a:ext cx="2880320" cy="3240360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결제 페이지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결제 여부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&amp; </a:t>
            </a: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포인트 사용 여부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체크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포인트 사용 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사용할 포인트 기재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가용 포인트 내 금액 입력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ko-KR" altLang="en-US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3645024"/>
            <a:ext cx="2952328" cy="356050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1520" y="1484784"/>
            <a:ext cx="5112568" cy="5373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75260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 완료 확인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l="28125" t="73146" r="42968" b="5435"/>
          <a:stretch>
            <a:fillRect/>
          </a:stretch>
        </p:blipFill>
        <p:spPr bwMode="auto">
          <a:xfrm>
            <a:off x="467544" y="1556792"/>
            <a:ext cx="468052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 l="27119" t="25029" r="25390" b="7158"/>
          <a:stretch>
            <a:fillRect/>
          </a:stretch>
        </p:blipFill>
        <p:spPr bwMode="auto">
          <a:xfrm>
            <a:off x="424112" y="2900886"/>
            <a:ext cx="4752528" cy="3817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 l="33663" t="23100" r="53737" b="55201"/>
          <a:stretch>
            <a:fillRect/>
          </a:stretch>
        </p:blipFill>
        <p:spPr bwMode="auto">
          <a:xfrm>
            <a:off x="7452320" y="5219184"/>
            <a:ext cx="1691680" cy="163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5724128" y="1988840"/>
            <a:ext cx="2880320" cy="2880320"/>
          </a:xfrm>
          <a:prstGeom prst="rect">
            <a:avLst/>
          </a:prstGeom>
          <a:solidFill>
            <a:srgbClr val="FBFE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 완료 이후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 주문 정보 보기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 완료 후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 정보 보기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페이지 이동</a:t>
            </a:r>
          </a:p>
          <a:p>
            <a:pPr algn="ctr"/>
            <a:endParaRPr lang="ko-KR" altLang="en-US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691680" y="2928934"/>
            <a:ext cx="590465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2, </a:t>
            </a:r>
            <a:r>
              <a:rPr lang="ko-KR" alt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비 회 원</a:t>
            </a:r>
            <a:endParaRPr lang="en-US" altLang="ko-KR" sz="88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14414" y="4319385"/>
            <a:ext cx="721523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기능 구현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214282" y="42860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95536" y="1513359"/>
            <a:ext cx="5112568" cy="4824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24128" y="2276872"/>
            <a:ext cx="2880320" cy="2880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2.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비회원 입력</a:t>
            </a:r>
            <a:endParaRPr lang="ko-KR" altLang="en-US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683568" y="1601671"/>
            <a:ext cx="4680520" cy="4592208"/>
            <a:chOff x="971600" y="1484784"/>
            <a:chExt cx="4680520" cy="4592208"/>
          </a:xfrm>
        </p:grpSpPr>
        <p:pic>
          <p:nvPicPr>
            <p:cNvPr id="8" name="그림 7" descr="2.png"/>
            <p:cNvPicPr>
              <a:picLocks noChangeAspect="1"/>
            </p:cNvPicPr>
            <p:nvPr/>
          </p:nvPicPr>
          <p:blipFill>
            <a:blip r:embed="rId3" cstate="print"/>
            <a:srcRect l="57487" t="18200" r="776" b="9001"/>
            <a:stretch>
              <a:fillRect/>
            </a:stretch>
          </p:blipFill>
          <p:spPr>
            <a:xfrm>
              <a:off x="971600" y="1484784"/>
              <a:ext cx="4680520" cy="4592208"/>
            </a:xfrm>
            <a:prstGeom prst="rect">
              <a:avLst/>
            </a:prstGeom>
          </p:spPr>
        </p:pic>
        <p:sp>
          <p:nvSpPr>
            <p:cNvPr id="18" name="액자 17"/>
            <p:cNvSpPr/>
            <p:nvPr/>
          </p:nvSpPr>
          <p:spPr>
            <a:xfrm>
              <a:off x="2627784" y="2492896"/>
              <a:ext cx="1008112" cy="288032"/>
            </a:xfrm>
            <a:prstGeom prst="frame">
              <a:avLst/>
            </a:prstGeom>
            <a:solidFill>
              <a:srgbClr val="009999"/>
            </a:solidFill>
            <a:ln w="3175"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액자 19"/>
            <p:cNvSpPr/>
            <p:nvPr/>
          </p:nvSpPr>
          <p:spPr>
            <a:xfrm>
              <a:off x="3131840" y="5589240"/>
              <a:ext cx="1008112" cy="288032"/>
            </a:xfrm>
            <a:prstGeom prst="frame">
              <a:avLst/>
            </a:prstGeom>
            <a:solidFill>
              <a:srgbClr val="009999"/>
            </a:solidFill>
            <a:ln w="3175"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꺾인 연결선 16"/>
          <p:cNvCxnSpPr>
            <a:stCxn id="20" idx="3"/>
          </p:cNvCxnSpPr>
          <p:nvPr/>
        </p:nvCxnSpPr>
        <p:spPr>
          <a:xfrm flipV="1">
            <a:off x="3851920" y="4221088"/>
            <a:ext cx="1872208" cy="1629055"/>
          </a:xfrm>
          <a:prstGeom prst="bentConnector3">
            <a:avLst>
              <a:gd name="adj1" fmla="val 50000"/>
            </a:avLst>
          </a:prstGeom>
          <a:ln w="381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27162" y="1590700"/>
            <a:ext cx="4464496" cy="4968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주문하기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①입력</a:t>
            </a:r>
            <a:endParaRPr lang="en-US" altLang="ko-KR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비회원 고객의 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정보입력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정보입력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그림 14" descr="3.png"/>
          <p:cNvPicPr>
            <a:picLocks noChangeAspect="1"/>
          </p:cNvPicPr>
          <p:nvPr/>
        </p:nvPicPr>
        <p:blipFill>
          <a:blip r:embed="rId4" cstate="print"/>
          <a:srcRect l="54725" t="16400" b="57000"/>
          <a:stretch>
            <a:fillRect/>
          </a:stretch>
        </p:blipFill>
        <p:spPr>
          <a:xfrm>
            <a:off x="571178" y="1878732"/>
            <a:ext cx="4139952" cy="1368152"/>
          </a:xfrm>
          <a:prstGeom prst="rect">
            <a:avLst/>
          </a:prstGeom>
        </p:spPr>
      </p:pic>
      <p:pic>
        <p:nvPicPr>
          <p:cNvPr id="16" name="그림 15" descr="3.png"/>
          <p:cNvPicPr>
            <a:picLocks noChangeAspect="1"/>
          </p:cNvPicPr>
          <p:nvPr/>
        </p:nvPicPr>
        <p:blipFill>
          <a:blip r:embed="rId4" cstate="print"/>
          <a:srcRect l="54725" t="43000" b="8001"/>
          <a:stretch>
            <a:fillRect/>
          </a:stretch>
        </p:blipFill>
        <p:spPr>
          <a:xfrm>
            <a:off x="571178" y="3606924"/>
            <a:ext cx="4139952" cy="2520280"/>
          </a:xfrm>
          <a:prstGeom prst="rect">
            <a:avLst/>
          </a:prstGeom>
        </p:spPr>
      </p:pic>
      <p:cxnSp>
        <p:nvCxnSpPr>
          <p:cNvPr id="263" name="꺾인 연결선 262"/>
          <p:cNvCxnSpPr/>
          <p:nvPr/>
        </p:nvCxnSpPr>
        <p:spPr>
          <a:xfrm flipV="1">
            <a:off x="4283968" y="3717032"/>
            <a:ext cx="1512168" cy="100811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화살표 연결선 266"/>
          <p:cNvCxnSpPr/>
          <p:nvPr/>
        </p:nvCxnSpPr>
        <p:spPr>
          <a:xfrm flipV="1">
            <a:off x="2987824" y="2636912"/>
            <a:ext cx="2808312" cy="288032"/>
          </a:xfrm>
          <a:prstGeom prst="straightConnector1">
            <a:avLst/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타원 275"/>
          <p:cNvSpPr/>
          <p:nvPr/>
        </p:nvSpPr>
        <p:spPr>
          <a:xfrm>
            <a:off x="2627784" y="2780928"/>
            <a:ext cx="360040" cy="288032"/>
          </a:xfrm>
          <a:prstGeom prst="ellipse">
            <a:avLst/>
          </a:prstGeom>
          <a:solidFill>
            <a:srgbClr val="009999">
              <a:alpha val="0"/>
            </a:srgbClr>
          </a:solidFill>
          <a:ln w="15875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/>
          <p:cNvSpPr/>
          <p:nvPr/>
        </p:nvSpPr>
        <p:spPr>
          <a:xfrm>
            <a:off x="1547664" y="4437112"/>
            <a:ext cx="2736304" cy="15121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55370" t="15910" b="7722"/>
          <a:stretch>
            <a:fillRect/>
          </a:stretch>
        </p:blipFill>
        <p:spPr>
          <a:xfrm>
            <a:off x="467544" y="1916832"/>
            <a:ext cx="3591030" cy="3456384"/>
          </a:xfrm>
        </p:spPr>
      </p:pic>
      <p:cxnSp>
        <p:nvCxnSpPr>
          <p:cNvPr id="8" name="직선 연결선 7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탐색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27162" y="1590700"/>
            <a:ext cx="4464496" cy="4968552"/>
            <a:chOff x="427162" y="1590700"/>
            <a:chExt cx="4464496" cy="4968552"/>
          </a:xfrm>
        </p:grpSpPr>
        <p:sp>
          <p:nvSpPr>
            <p:cNvPr id="7" name="직사각형 6"/>
            <p:cNvSpPr/>
            <p:nvPr/>
          </p:nvSpPr>
          <p:spPr>
            <a:xfrm>
              <a:off x="427162" y="1590700"/>
              <a:ext cx="4464496" cy="49685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4.png"/>
            <p:cNvPicPr>
              <a:picLocks noChangeAspect="1"/>
            </p:cNvPicPr>
            <p:nvPr/>
          </p:nvPicPr>
          <p:blipFill>
            <a:blip r:embed="rId2" cstate="print"/>
            <a:srcRect l="55512" t="15000" b="52800"/>
            <a:stretch>
              <a:fillRect/>
            </a:stretch>
          </p:blipFill>
          <p:spPr>
            <a:xfrm>
              <a:off x="611560" y="1916832"/>
              <a:ext cx="4067944" cy="1656184"/>
            </a:xfrm>
            <a:prstGeom prst="rect">
              <a:avLst/>
            </a:prstGeom>
          </p:spPr>
        </p:pic>
        <p:pic>
          <p:nvPicPr>
            <p:cNvPr id="13" name="그림 12" descr="4.png"/>
            <p:cNvPicPr>
              <a:picLocks noChangeAspect="1"/>
            </p:cNvPicPr>
            <p:nvPr/>
          </p:nvPicPr>
          <p:blipFill>
            <a:blip r:embed="rId2" cstate="print"/>
            <a:srcRect l="55512" t="48437" b="6601"/>
            <a:stretch>
              <a:fillRect/>
            </a:stretch>
          </p:blipFill>
          <p:spPr>
            <a:xfrm>
              <a:off x="611560" y="3861048"/>
              <a:ext cx="4067944" cy="2312640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앞서 입력한 정보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입력한 주소를 </a:t>
            </a:r>
            <a:endParaRPr lang="en-US" altLang="ko-KR" sz="24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기반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 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배달 가능한 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점포들이 탐색된다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꺾인 연결선 16"/>
          <p:cNvCxnSpPr/>
          <p:nvPr/>
        </p:nvCxnSpPr>
        <p:spPr>
          <a:xfrm flipV="1">
            <a:off x="4355976" y="2276872"/>
            <a:ext cx="1512168" cy="100811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87624" y="1988840"/>
            <a:ext cx="3168352" cy="15121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547664" y="4797152"/>
            <a:ext cx="1872208" cy="0"/>
          </a:xfrm>
          <a:prstGeom prst="line">
            <a:avLst/>
          </a:prstGeom>
          <a:ln w="1905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1845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카테고리 선택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27162" y="1590700"/>
            <a:ext cx="4464496" cy="4968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11560" y="1988840"/>
            <a:ext cx="4067944" cy="4176464"/>
            <a:chOff x="611560" y="1700808"/>
            <a:chExt cx="4067944" cy="4176464"/>
          </a:xfrm>
        </p:grpSpPr>
        <p:pic>
          <p:nvPicPr>
            <p:cNvPr id="11" name="그림 10" descr="4.png"/>
            <p:cNvPicPr>
              <a:picLocks noChangeAspect="1"/>
            </p:cNvPicPr>
            <p:nvPr/>
          </p:nvPicPr>
          <p:blipFill>
            <a:blip r:embed="rId3" cstate="print"/>
            <a:srcRect l="55512" t="48437" b="6601"/>
            <a:stretch>
              <a:fillRect/>
            </a:stretch>
          </p:blipFill>
          <p:spPr>
            <a:xfrm>
              <a:off x="611560" y="1700808"/>
              <a:ext cx="4067944" cy="2312640"/>
            </a:xfrm>
            <a:prstGeom prst="rect">
              <a:avLst/>
            </a:prstGeom>
          </p:spPr>
        </p:pic>
        <p:pic>
          <p:nvPicPr>
            <p:cNvPr id="12" name="그림 11" descr="5-1.png"/>
            <p:cNvPicPr>
              <a:picLocks noChangeAspect="1"/>
            </p:cNvPicPr>
            <p:nvPr/>
          </p:nvPicPr>
          <p:blipFill>
            <a:blip r:embed="rId4" cstate="print"/>
            <a:srcRect l="55512" t="19200" b="6601"/>
            <a:stretch>
              <a:fillRect/>
            </a:stretch>
          </p:blipFill>
          <p:spPr>
            <a:xfrm>
              <a:off x="611560" y="2060848"/>
              <a:ext cx="4067944" cy="3816424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탐색된 결과를 바탕으로 </a:t>
            </a:r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세분화된 </a:t>
            </a:r>
            <a:endParaRPr lang="en-US" altLang="ko-KR" sz="24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카테고리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선택 가능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꺾인 연결선 15"/>
          <p:cNvCxnSpPr/>
          <p:nvPr/>
        </p:nvCxnSpPr>
        <p:spPr>
          <a:xfrm flipV="1">
            <a:off x="4139952" y="3356992"/>
            <a:ext cx="1728192" cy="360040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971600" y="3140968"/>
            <a:ext cx="3168352" cy="11521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7162" y="1484784"/>
            <a:ext cx="4464496" cy="5074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 descr="5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58869" t="59484" r="3161" b="22203"/>
          <a:stretch>
            <a:fillRect/>
          </a:stretch>
        </p:blipFill>
        <p:spPr>
          <a:xfrm>
            <a:off x="899592" y="1556792"/>
            <a:ext cx="3672408" cy="936104"/>
          </a:xfrm>
        </p:spPr>
      </p:pic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8245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주문하기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5-2.png"/>
          <p:cNvPicPr>
            <a:picLocks noChangeAspect="1"/>
          </p:cNvPicPr>
          <p:nvPr/>
        </p:nvPicPr>
        <p:blipFill>
          <a:blip r:embed="rId4" cstate="print"/>
          <a:srcRect l="58274" t="16267" r="1565" b="6734"/>
          <a:stretch>
            <a:fillRect/>
          </a:stretch>
        </p:blipFill>
        <p:spPr>
          <a:xfrm>
            <a:off x="899592" y="2420888"/>
            <a:ext cx="3672408" cy="396044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피자</a:t>
            </a:r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카테고리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선택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서울시 강남구에서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 가능한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피자점포결과가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탐색된다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 바로 주문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 누적주문 순 조회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꺾인 연결선 12"/>
          <p:cNvCxnSpPr/>
          <p:nvPr/>
        </p:nvCxnSpPr>
        <p:spPr>
          <a:xfrm>
            <a:off x="4139952" y="2348880"/>
            <a:ext cx="1512168" cy="720080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71600" y="1628800"/>
            <a:ext cx="3168352" cy="28083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31640" y="5220816"/>
            <a:ext cx="2088232" cy="6564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3419872" y="4221088"/>
            <a:ext cx="2448272" cy="1224136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27162" y="1484784"/>
            <a:ext cx="4464496" cy="52565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바로주문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① 바로 주문</a:t>
            </a:r>
            <a:endParaRPr lang="en-US" altLang="ko-KR" sz="24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err="1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바로 주문할 경우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점포번호를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바로 입력한다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691680" y="2276872"/>
            <a:ext cx="187220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995936" y="3861048"/>
            <a:ext cx="1584176" cy="64807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716288" y="2708920"/>
            <a:ext cx="279648" cy="29523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55576" y="1556792"/>
            <a:ext cx="3816424" cy="5112568"/>
            <a:chOff x="827584" y="1988840"/>
            <a:chExt cx="3600400" cy="5328592"/>
          </a:xfrm>
        </p:grpSpPr>
        <p:pic>
          <p:nvPicPr>
            <p:cNvPr id="17" name="그림 16" descr="6바로이동.png"/>
            <p:cNvPicPr>
              <a:picLocks noChangeAspect="1"/>
            </p:cNvPicPr>
            <p:nvPr/>
          </p:nvPicPr>
          <p:blipFill>
            <a:blip r:embed="rId4" cstate="print"/>
            <a:srcRect l="56765" t="15516" r="3861" b="7485"/>
            <a:stretch>
              <a:fillRect/>
            </a:stretch>
          </p:blipFill>
          <p:spPr>
            <a:xfrm>
              <a:off x="827584" y="1988840"/>
              <a:ext cx="3600400" cy="3960440"/>
            </a:xfrm>
            <a:prstGeom prst="rect">
              <a:avLst/>
            </a:prstGeom>
          </p:spPr>
        </p:pic>
        <p:pic>
          <p:nvPicPr>
            <p:cNvPr id="18" name="그림 17" descr="6바로이동2.png"/>
            <p:cNvPicPr>
              <a:picLocks noChangeAspect="1"/>
            </p:cNvPicPr>
            <p:nvPr/>
          </p:nvPicPr>
          <p:blipFill>
            <a:blip r:embed="rId5" cstate="print"/>
            <a:srcRect l="56699" t="65799" r="3926" b="6201"/>
            <a:stretch>
              <a:fillRect/>
            </a:stretch>
          </p:blipFill>
          <p:spPr>
            <a:xfrm>
              <a:off x="827584" y="5877272"/>
              <a:ext cx="3600400" cy="1440160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1619672" y="1628800"/>
            <a:ext cx="1368152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79712" y="2420888"/>
            <a:ext cx="783704" cy="2796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75656" y="2780928"/>
            <a:ext cx="504056" cy="27363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팀원 별 주요 업무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043608" y="1844824"/>
            <a:ext cx="1872208" cy="1944216"/>
          </a:xfrm>
          <a:prstGeom prst="roundRect">
            <a:avLst/>
          </a:prstGeom>
          <a:solidFill>
            <a:srgbClr val="0099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43608" y="4221088"/>
            <a:ext cx="1872208" cy="1944216"/>
          </a:xfrm>
          <a:prstGeom prst="roundRect">
            <a:avLst/>
          </a:prstGeom>
          <a:solidFill>
            <a:srgbClr val="0099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779912" y="1844824"/>
            <a:ext cx="1872208" cy="1944216"/>
          </a:xfrm>
          <a:prstGeom prst="roundRect">
            <a:avLst/>
          </a:prstGeom>
          <a:solidFill>
            <a:srgbClr val="0099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516216" y="1844824"/>
            <a:ext cx="1872208" cy="1944216"/>
          </a:xfrm>
          <a:prstGeom prst="roundRect">
            <a:avLst/>
          </a:prstGeom>
          <a:solidFill>
            <a:srgbClr val="0099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79912" y="4221088"/>
            <a:ext cx="1872208" cy="1944216"/>
          </a:xfrm>
          <a:prstGeom prst="roundRect">
            <a:avLst/>
          </a:prstGeom>
          <a:solidFill>
            <a:srgbClr val="0099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16216" y="4221088"/>
            <a:ext cx="1872208" cy="1944216"/>
          </a:xfrm>
          <a:prstGeom prst="roundRect">
            <a:avLst/>
          </a:prstGeom>
          <a:solidFill>
            <a:srgbClr val="0099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43608" y="2132856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이예찬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조장 </a:t>
            </a: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(PM)</a:t>
            </a: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Main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패키지 생성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점포 업무 구현</a:t>
            </a:r>
            <a:endParaRPr lang="ko-KR" altLang="en-US" sz="16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9912" y="2132856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유병현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각종 데이터 생성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본사 업무 구현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보조 발표 담당</a:t>
            </a:r>
            <a:endParaRPr lang="ko-KR" altLang="en-US" sz="16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16216" y="2132856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안상현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Main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패키지 생성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회원 업무 구현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발표 담당</a:t>
            </a:r>
            <a:endParaRPr lang="ko-KR" altLang="en-US" sz="16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4509120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조성빈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각종 데이터 생성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업무 구현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PPT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작성</a:t>
            </a:r>
            <a:endParaRPr lang="ko-KR" altLang="en-US" sz="16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79912" y="4509120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안지연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Main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패키지 생성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회원 업무 구현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요구분석</a:t>
            </a: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작성</a:t>
            </a:r>
            <a:endParaRPr lang="ko-KR" altLang="en-US" sz="16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6216" y="4509120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이다현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각종 데이터 생성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비회원 업무 구현</a:t>
            </a:r>
            <a:endParaRPr lang="en-US" altLang="ko-KR" sz="16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기획서</a:t>
            </a:r>
            <a:r>
              <a:rPr lang="en-US" altLang="ko-KR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작성</a:t>
            </a:r>
            <a:endParaRPr lang="ko-KR" altLang="en-US" sz="16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27162" y="1484784"/>
            <a:ext cx="4464496" cy="5074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9046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누적주문조회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6누적.png"/>
          <p:cNvPicPr>
            <a:picLocks noChangeAspect="1"/>
          </p:cNvPicPr>
          <p:nvPr/>
        </p:nvPicPr>
        <p:blipFill>
          <a:blip r:embed="rId3" cstate="print"/>
          <a:srcRect l="43700" t="20600" r="16925" b="9401"/>
          <a:stretch>
            <a:fillRect/>
          </a:stretch>
        </p:blipFill>
        <p:spPr>
          <a:xfrm>
            <a:off x="827584" y="2132856"/>
            <a:ext cx="3600400" cy="36004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주문하고자 하는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점포를 정하기 전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,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② 누적주문 순 조회</a:t>
            </a:r>
            <a:endParaRPr lang="en-US" altLang="ko-KR" sz="28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고객은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‘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누적 주문 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’ 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 조회하여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인기식당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을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찾아볼 수도 있다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691680" y="2276872"/>
            <a:ext cx="187220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995936" y="3861048"/>
            <a:ext cx="1584176" cy="64807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716288" y="2708920"/>
            <a:ext cx="279648" cy="29523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23528" y="1412776"/>
            <a:ext cx="4680520" cy="52565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메뉴조회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44493" t="23776" r="18495" b="55804"/>
          <a:stretch>
            <a:fillRect/>
          </a:stretch>
        </p:blipFill>
        <p:spPr bwMode="auto">
          <a:xfrm>
            <a:off x="467544" y="2564904"/>
            <a:ext cx="417646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①상세조회 이후 주문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누적 주문 순 조회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이후 도출된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점포번호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를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이용하여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상세 조회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가능하다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꺾인 연결선 14"/>
          <p:cNvCxnSpPr/>
          <p:nvPr/>
        </p:nvCxnSpPr>
        <p:spPr>
          <a:xfrm flipV="1">
            <a:off x="4211960" y="2564904"/>
            <a:ext cx="1584176" cy="64807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6누적.png"/>
          <p:cNvPicPr>
            <a:picLocks noChangeAspect="1"/>
          </p:cNvPicPr>
          <p:nvPr/>
        </p:nvPicPr>
        <p:blipFill>
          <a:blip r:embed="rId5" cstate="print"/>
          <a:srcRect l="44488" t="23931" r="19287" b="62745"/>
          <a:stretch>
            <a:fillRect/>
          </a:stretch>
        </p:blipFill>
        <p:spPr>
          <a:xfrm>
            <a:off x="467544" y="1556792"/>
            <a:ext cx="4176464" cy="864096"/>
          </a:xfrm>
          <a:prstGeom prst="rect">
            <a:avLst/>
          </a:prstGeom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 l="44493" t="48734" r="18495" b="9701"/>
          <a:stretch>
            <a:fillRect/>
          </a:stretch>
        </p:blipFill>
        <p:spPr bwMode="auto">
          <a:xfrm>
            <a:off x="467544" y="3959101"/>
            <a:ext cx="4176464" cy="263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547664" y="2060848"/>
            <a:ext cx="187220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99792" y="3501008"/>
            <a:ext cx="504056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123728" y="4005064"/>
            <a:ext cx="180020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67544" y="2204864"/>
            <a:ext cx="4680520" cy="34563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②주문 하지 않고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뒤로 이동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할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경우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뒤로 이동할 경우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숫자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‘0’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을 입력하면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이전 단계의 화면으로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이동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 가능하다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6886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이전 단계로 이동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 descr="6뒤로이동.png"/>
          <p:cNvPicPr>
            <a:picLocks noChangeAspect="1"/>
          </p:cNvPicPr>
          <p:nvPr/>
        </p:nvPicPr>
        <p:blipFill>
          <a:blip r:embed="rId4" cstate="print"/>
          <a:srcRect l="55447" t="41484" r="7164" b="6717"/>
          <a:stretch>
            <a:fillRect/>
          </a:stretch>
        </p:blipFill>
        <p:spPr>
          <a:xfrm>
            <a:off x="899592" y="2420888"/>
            <a:ext cx="3816424" cy="2974098"/>
          </a:xfrm>
          <a:prstGeom prst="rect">
            <a:avLst/>
          </a:prstGeom>
        </p:spPr>
      </p:pic>
      <p:cxnSp>
        <p:nvCxnSpPr>
          <p:cNvPr id="15" name="꺾인 연결선 14"/>
          <p:cNvCxnSpPr/>
          <p:nvPr/>
        </p:nvCxnSpPr>
        <p:spPr>
          <a:xfrm flipV="1">
            <a:off x="4499992" y="3861048"/>
            <a:ext cx="1080120" cy="64807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619672" y="2780928"/>
            <a:ext cx="2376264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59632" y="3789040"/>
            <a:ext cx="3240360" cy="165618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27162" y="1628800"/>
            <a:ext cx="4464496" cy="4608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메뉴조회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점포번호입력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해당 점포의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상세 메뉴 검색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상세메뉴 확인하여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원하는 메뉴 주문가능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691680" y="2276872"/>
            <a:ext cx="187220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716288" y="2708920"/>
            <a:ext cx="279648" cy="29523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39552" y="1844824"/>
            <a:ext cx="4104456" cy="4176464"/>
            <a:chOff x="539552" y="1700808"/>
            <a:chExt cx="4104456" cy="4176464"/>
          </a:xfrm>
        </p:grpSpPr>
        <p:pic>
          <p:nvPicPr>
            <p:cNvPr id="18" name="그림 17" descr="7선택가게메뉴.png"/>
            <p:cNvPicPr>
              <a:picLocks noChangeAspect="1"/>
            </p:cNvPicPr>
            <p:nvPr/>
          </p:nvPicPr>
          <p:blipFill>
            <a:blip r:embed="rId4" cstate="print"/>
            <a:srcRect l="54725" t="16400" r="388" b="9401"/>
            <a:stretch>
              <a:fillRect/>
            </a:stretch>
          </p:blipFill>
          <p:spPr>
            <a:xfrm>
              <a:off x="539552" y="1700808"/>
              <a:ext cx="4104456" cy="3816424"/>
            </a:xfrm>
            <a:prstGeom prst="rect">
              <a:avLst/>
            </a:prstGeom>
          </p:spPr>
        </p:pic>
        <p:pic>
          <p:nvPicPr>
            <p:cNvPr id="19" name="그림 18" descr="7선택가게메뉴2.png"/>
            <p:cNvPicPr>
              <a:picLocks noChangeAspect="1"/>
            </p:cNvPicPr>
            <p:nvPr/>
          </p:nvPicPr>
          <p:blipFill>
            <a:blip r:embed="rId5" cstate="print"/>
            <a:srcRect l="55433" t="17684" r="1188" b="54316"/>
            <a:stretch>
              <a:fillRect/>
            </a:stretch>
          </p:blipFill>
          <p:spPr>
            <a:xfrm>
              <a:off x="539552" y="4412718"/>
              <a:ext cx="4104456" cy="1464554"/>
            </a:xfrm>
            <a:prstGeom prst="rect">
              <a:avLst/>
            </a:prstGeom>
          </p:spPr>
        </p:pic>
      </p:grpSp>
      <p:cxnSp>
        <p:nvCxnSpPr>
          <p:cNvPr id="15" name="꺾인 연결선 14"/>
          <p:cNvCxnSpPr/>
          <p:nvPr/>
        </p:nvCxnSpPr>
        <p:spPr>
          <a:xfrm flipV="1">
            <a:off x="3995936" y="3861048"/>
            <a:ext cx="1584176" cy="64807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979712" y="1844824"/>
            <a:ext cx="79208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979712" y="2420888"/>
            <a:ext cx="144016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27162" y="1484784"/>
            <a:ext cx="4464496" cy="5074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주문입력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사례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포테이토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M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피자 주문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457200" indent="-457200"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①주문할 메뉴 입력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457200" indent="-457200" algn="ctr">
              <a:buAutoNum type="arabicPeriod"/>
            </a:pP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457200" indent="-457200"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②주문할 메뉴의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457200" indent="-457200"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수량 입력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457200" indent="-457200"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457200" indent="-457200"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③ 결제 이동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: Y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입력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691680" y="2276872"/>
            <a:ext cx="187220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7선택가게메뉴2.png"/>
          <p:cNvPicPr>
            <a:picLocks noChangeAspect="1"/>
          </p:cNvPicPr>
          <p:nvPr/>
        </p:nvPicPr>
        <p:blipFill>
          <a:blip r:embed="rId4" cstate="print"/>
          <a:srcRect l="54659" t="47084" r="454" b="6717"/>
          <a:stretch>
            <a:fillRect/>
          </a:stretch>
        </p:blipFill>
        <p:spPr>
          <a:xfrm>
            <a:off x="611560" y="3789040"/>
            <a:ext cx="4104456" cy="2376264"/>
          </a:xfrm>
          <a:prstGeom prst="rect">
            <a:avLst/>
          </a:prstGeom>
        </p:spPr>
      </p:pic>
      <p:pic>
        <p:nvPicPr>
          <p:cNvPr id="21" name="그림 20" descr="7선택가게메뉴.png"/>
          <p:cNvPicPr>
            <a:picLocks noChangeAspect="1"/>
          </p:cNvPicPr>
          <p:nvPr/>
        </p:nvPicPr>
        <p:blipFill>
          <a:blip r:embed="rId5" cstate="print"/>
          <a:srcRect l="54725" t="27600" r="388" b="38801"/>
          <a:stretch>
            <a:fillRect/>
          </a:stretch>
        </p:blipFill>
        <p:spPr>
          <a:xfrm>
            <a:off x="611560" y="1916832"/>
            <a:ext cx="4104456" cy="172819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03648" y="3429000"/>
            <a:ext cx="2448272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403648" y="3861048"/>
            <a:ext cx="2448272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24" idx="3"/>
          </p:cNvCxnSpPr>
          <p:nvPr/>
        </p:nvCxnSpPr>
        <p:spPr>
          <a:xfrm flipV="1">
            <a:off x="3851920" y="3861048"/>
            <a:ext cx="1728192" cy="468052"/>
          </a:xfrm>
          <a:prstGeom prst="bentConnector3">
            <a:avLst>
              <a:gd name="adj1" fmla="val 37323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835696" y="5373216"/>
            <a:ext cx="1800200" cy="0"/>
          </a:xfrm>
          <a:prstGeom prst="line">
            <a:avLst/>
          </a:prstGeom>
          <a:ln w="2540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051720" y="5949280"/>
            <a:ext cx="576064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27162" y="1700808"/>
            <a:ext cx="4464496" cy="4608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결제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결제 페이지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주문한 메뉴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포테이토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M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         수량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: 2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    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  결제 금액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품목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x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수량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총 주문금액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: 21800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원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결제관련 정보제공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페이지를 제공해준다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그림 18" descr="7선택가게메뉴2.png"/>
          <p:cNvPicPr>
            <a:picLocks noChangeAspect="1"/>
          </p:cNvPicPr>
          <p:nvPr/>
        </p:nvPicPr>
        <p:blipFill>
          <a:blip r:embed="rId4" cstate="print"/>
          <a:srcRect l="54659" t="73683" r="454" b="6717"/>
          <a:stretch>
            <a:fillRect/>
          </a:stretch>
        </p:blipFill>
        <p:spPr>
          <a:xfrm>
            <a:off x="611560" y="2060848"/>
            <a:ext cx="4104456" cy="1008112"/>
          </a:xfrm>
          <a:prstGeom prst="rect">
            <a:avLst/>
          </a:prstGeom>
        </p:spPr>
      </p:pic>
      <p:pic>
        <p:nvPicPr>
          <p:cNvPr id="18" name="그림 17" descr="8결제안내.png"/>
          <p:cNvPicPr>
            <a:picLocks noChangeAspect="1"/>
          </p:cNvPicPr>
          <p:nvPr/>
        </p:nvPicPr>
        <p:blipFill>
          <a:blip r:embed="rId5" cstate="print"/>
          <a:srcRect l="55124" t="42000" b="7601"/>
          <a:stretch>
            <a:fillRect/>
          </a:stretch>
        </p:blipFill>
        <p:spPr>
          <a:xfrm>
            <a:off x="611560" y="3356992"/>
            <a:ext cx="4103440" cy="2592288"/>
          </a:xfrm>
          <a:prstGeom prst="rect">
            <a:avLst/>
          </a:prstGeom>
        </p:spPr>
      </p:pic>
      <p:cxnSp>
        <p:nvCxnSpPr>
          <p:cNvPr id="15" name="꺾인 연결선 14"/>
          <p:cNvCxnSpPr/>
          <p:nvPr/>
        </p:nvCxnSpPr>
        <p:spPr>
          <a:xfrm flipV="1">
            <a:off x="3995936" y="3789040"/>
            <a:ext cx="1512168" cy="46805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99592" y="3861048"/>
            <a:ext cx="3096344" cy="10081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27162" y="1484784"/>
            <a:ext cx="4432870" cy="5074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결제완료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결제완료 </a:t>
            </a:r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메세지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결제가 끝나면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완료 메시지를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제공해준다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691680" y="2276872"/>
            <a:ext cx="187220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03648" y="3429000"/>
            <a:ext cx="2448272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403648" y="3861048"/>
            <a:ext cx="2448272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835696" y="5373216"/>
            <a:ext cx="1800200" cy="0"/>
          </a:xfrm>
          <a:prstGeom prst="line">
            <a:avLst/>
          </a:prstGeom>
          <a:ln w="2540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8결제안내2.png"/>
          <p:cNvPicPr>
            <a:picLocks noChangeAspect="1"/>
          </p:cNvPicPr>
          <p:nvPr/>
        </p:nvPicPr>
        <p:blipFill>
          <a:blip r:embed="rId4" cstate="print"/>
          <a:srcRect l="54337" t="16800" b="9001"/>
          <a:stretch>
            <a:fillRect/>
          </a:stretch>
        </p:blipFill>
        <p:spPr>
          <a:xfrm>
            <a:off x="539552" y="2060848"/>
            <a:ext cx="4175448" cy="3816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11560" y="4725144"/>
            <a:ext cx="3960440" cy="10801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 flipV="1">
            <a:off x="4572000" y="4149080"/>
            <a:ext cx="1224136" cy="936104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23528" y="1484784"/>
            <a:ext cx="4568130" cy="5074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주문완료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580112" y="1628800"/>
            <a:ext cx="2880320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마지막 주문완료 페이지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 비회원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주문자의 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기본정보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와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주문정보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 추후 주문 조회를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위한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비회원 번호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 정보가 제공된다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691680" y="2276872"/>
            <a:ext cx="187220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03648" y="3429000"/>
            <a:ext cx="2448272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403648" y="3861048"/>
            <a:ext cx="2448272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835696" y="5373216"/>
            <a:ext cx="1800200" cy="0"/>
          </a:xfrm>
          <a:prstGeom prst="line">
            <a:avLst/>
          </a:prstGeom>
          <a:ln w="2540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11760" y="4797152"/>
            <a:ext cx="576064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9마지막.png"/>
          <p:cNvPicPr>
            <a:picLocks noChangeAspect="1"/>
          </p:cNvPicPr>
          <p:nvPr/>
        </p:nvPicPr>
        <p:blipFill>
          <a:blip r:embed="rId4" cstate="print"/>
          <a:srcRect l="54337" t="16800" b="7601"/>
          <a:stretch>
            <a:fillRect/>
          </a:stretch>
        </p:blipFill>
        <p:spPr>
          <a:xfrm>
            <a:off x="539552" y="1988840"/>
            <a:ext cx="4175448" cy="3888432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4716016" y="3861048"/>
            <a:ext cx="864096" cy="0"/>
          </a:xfrm>
          <a:prstGeom prst="straightConnector1">
            <a:avLst/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691680" y="2928934"/>
            <a:ext cx="590465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3, </a:t>
            </a:r>
            <a:r>
              <a:rPr lang="ko-KR" alt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본 사</a:t>
            </a:r>
            <a:endParaRPr lang="en-US" altLang="ko-KR" sz="88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14414" y="4319385"/>
            <a:ext cx="721523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기능 구현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214282" y="42860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940152" y="1484784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3.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본사 입력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본사 로그인 화면으로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1504975"/>
            <a:ext cx="5472608" cy="4968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 descr="0-3 본사.PNG"/>
          <p:cNvPicPr>
            <a:picLocks noChangeAspect="1"/>
          </p:cNvPicPr>
          <p:nvPr/>
        </p:nvPicPr>
        <p:blipFill>
          <a:blip r:embed="rId3" cstate="print"/>
          <a:srcRect l="13925" t="37500" r="23478"/>
          <a:stretch>
            <a:fillRect/>
          </a:stretch>
        </p:blipFill>
        <p:spPr>
          <a:xfrm>
            <a:off x="467544" y="1831107"/>
            <a:ext cx="4824536" cy="4286256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15" idx="3"/>
          </p:cNvCxnSpPr>
          <p:nvPr/>
        </p:nvCxnSpPr>
        <p:spPr>
          <a:xfrm>
            <a:off x="3203848" y="3392996"/>
            <a:ext cx="2736304" cy="252028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95736" y="3212976"/>
            <a:ext cx="100811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34404" t="22048" r="54279" b="53362"/>
          <a:stretch>
            <a:fillRect/>
          </a:stretch>
        </p:blipFill>
        <p:spPr bwMode="auto">
          <a:xfrm>
            <a:off x="7740352" y="5142430"/>
            <a:ext cx="1403648" cy="171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기획 의도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1844824"/>
            <a:ext cx="9140280" cy="4320480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9512" y="1989415"/>
            <a:ext cx="88569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편리한 배달 서비스를 통해 </a:t>
            </a:r>
            <a:r>
              <a:rPr lang="en-US" altLang="ko-KR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UI/UX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제공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고객과 함께 만들어가는 </a:t>
            </a:r>
            <a:r>
              <a:rPr lang="ko-KR" altLang="en-US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음식 배달 서비스      플랫폼 제공</a:t>
            </a:r>
            <a:endParaRPr lang="en-US" altLang="ko-KR" sz="32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고객에게</a:t>
            </a:r>
            <a:r>
              <a:rPr lang="ko-KR" altLang="en-US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다양한 메뉴의 선택지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를</a:t>
            </a:r>
            <a:r>
              <a:rPr lang="ko-KR" altLang="en-US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제공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동시에 </a:t>
            </a:r>
            <a:r>
              <a:rPr lang="ko-KR" altLang="en-US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인근 점포에게 매출 증대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가능성 제공</a:t>
            </a:r>
            <a:r>
              <a:rPr lang="en-US" altLang="ko-KR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ko-KR" altLang="en-US" sz="32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940152" y="1556792"/>
            <a:ext cx="2880320" cy="34563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올바른 비밀번호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입력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본사 메뉴화면으로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이동가능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틀린 비밀번호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입력 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에러 </a:t>
            </a:r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메세지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발생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ko-KR" altLang="en-US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512" y="1504975"/>
            <a:ext cx="5472608" cy="4968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7399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로그인화면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 descr="1-0 로그인.PNG"/>
          <p:cNvPicPr>
            <a:picLocks noChangeAspect="1"/>
          </p:cNvPicPr>
          <p:nvPr/>
        </p:nvPicPr>
        <p:blipFill>
          <a:blip r:embed="rId3" cstate="print"/>
          <a:srcRect l="10179" t="60416" r="23144"/>
          <a:stretch>
            <a:fillRect/>
          </a:stretch>
        </p:blipFill>
        <p:spPr>
          <a:xfrm>
            <a:off x="327271" y="1772816"/>
            <a:ext cx="5127773" cy="2952328"/>
          </a:xfrm>
          <a:prstGeom prst="rect">
            <a:avLst/>
          </a:prstGeom>
        </p:spPr>
      </p:pic>
      <p:pic>
        <p:nvPicPr>
          <p:cNvPr id="9" name="그림 8" descr="1-1 틀린입력.PNG"/>
          <p:cNvPicPr>
            <a:picLocks noChangeAspect="1"/>
          </p:cNvPicPr>
          <p:nvPr/>
        </p:nvPicPr>
        <p:blipFill>
          <a:blip r:embed="rId4" cstate="print"/>
          <a:srcRect l="16240" t="85417" r="25596" b="3125"/>
          <a:stretch>
            <a:fillRect/>
          </a:stretch>
        </p:blipFill>
        <p:spPr>
          <a:xfrm>
            <a:off x="323528" y="4941168"/>
            <a:ext cx="5112569" cy="122413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491880" y="5013176"/>
            <a:ext cx="571504" cy="357190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91880" y="4365104"/>
            <a:ext cx="792088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 cstate="print"/>
          <a:srcRect l="34404" t="22048" r="54279" b="53362"/>
          <a:stretch>
            <a:fillRect/>
          </a:stretch>
        </p:blipFill>
        <p:spPr bwMode="auto">
          <a:xfrm>
            <a:off x="7740352" y="5142430"/>
            <a:ext cx="1403648" cy="171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꺾인 연결선 20"/>
          <p:cNvCxnSpPr/>
          <p:nvPr/>
        </p:nvCxnSpPr>
        <p:spPr>
          <a:xfrm flipV="1">
            <a:off x="4283968" y="2708920"/>
            <a:ext cx="1872208" cy="1800200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99592" y="5661248"/>
            <a:ext cx="2952328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940152" y="1484784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①번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고객정보 조회화면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올바르지 않은 입력 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에러 </a:t>
            </a:r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메세지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발생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예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옵션에 없는 번호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79512" y="1484784"/>
            <a:ext cx="5472608" cy="51845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메뉴화면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 descr="2-1-0 고객정보조회.PNG"/>
          <p:cNvPicPr>
            <a:picLocks noChangeAspect="1"/>
          </p:cNvPicPr>
          <p:nvPr/>
        </p:nvPicPr>
        <p:blipFill>
          <a:blip r:embed="rId3" cstate="print"/>
          <a:srcRect l="9806" t="21426" r="9807"/>
          <a:stretch>
            <a:fillRect/>
          </a:stretch>
        </p:blipFill>
        <p:spPr>
          <a:xfrm>
            <a:off x="395536" y="1628800"/>
            <a:ext cx="5000660" cy="3929753"/>
          </a:xfrm>
          <a:prstGeom prst="rect">
            <a:avLst/>
          </a:prstGeom>
        </p:spPr>
      </p:pic>
      <p:pic>
        <p:nvPicPr>
          <p:cNvPr id="12" name="그림 11" descr="삭제합시다.PNG"/>
          <p:cNvPicPr>
            <a:picLocks noChangeAspect="1"/>
          </p:cNvPicPr>
          <p:nvPr/>
        </p:nvPicPr>
        <p:blipFill>
          <a:blip r:embed="rId4" cstate="print"/>
          <a:srcRect l="10713" t="14149" r="8328"/>
          <a:stretch>
            <a:fillRect/>
          </a:stretch>
        </p:blipFill>
        <p:spPr>
          <a:xfrm>
            <a:off x="395535" y="5589240"/>
            <a:ext cx="5027997" cy="864096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763688" y="5157192"/>
            <a:ext cx="571504" cy="357190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03648" y="2204864"/>
            <a:ext cx="2232248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print"/>
          <a:srcRect l="34404" t="22048" r="54279" b="53362"/>
          <a:stretch>
            <a:fillRect/>
          </a:stretch>
        </p:blipFill>
        <p:spPr bwMode="auto">
          <a:xfrm>
            <a:off x="7740352" y="5142430"/>
            <a:ext cx="1403648" cy="171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꺾인 연결선 23"/>
          <p:cNvCxnSpPr>
            <a:stCxn id="21" idx="3"/>
          </p:cNvCxnSpPr>
          <p:nvPr/>
        </p:nvCxnSpPr>
        <p:spPr>
          <a:xfrm>
            <a:off x="3635896" y="2384884"/>
            <a:ext cx="2232248" cy="324036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768248" y="5736106"/>
            <a:ext cx="571504" cy="357190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꺾인 연결선 28"/>
          <p:cNvCxnSpPr>
            <a:stCxn id="27" idx="6"/>
          </p:cNvCxnSpPr>
          <p:nvPr/>
        </p:nvCxnSpPr>
        <p:spPr>
          <a:xfrm flipV="1">
            <a:off x="2339752" y="4077072"/>
            <a:ext cx="3600400" cy="1837629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34404" t="22048" r="54279" b="53362"/>
          <a:stretch>
            <a:fillRect/>
          </a:stretch>
        </p:blipFill>
        <p:spPr bwMode="auto">
          <a:xfrm>
            <a:off x="7740352" y="5142430"/>
            <a:ext cx="1403648" cy="171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107504" y="1504975"/>
            <a:ext cx="5616624" cy="4968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0257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고객정보조회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 descr="2-1-1 페이지이동.PNG"/>
          <p:cNvPicPr>
            <a:picLocks noChangeAspect="1"/>
          </p:cNvPicPr>
          <p:nvPr/>
        </p:nvPicPr>
        <p:blipFill>
          <a:blip r:embed="rId4" cstate="print"/>
          <a:srcRect l="8411" t="4687" r="13324" b="-3910"/>
          <a:stretch>
            <a:fillRect/>
          </a:stretch>
        </p:blipFill>
        <p:spPr>
          <a:xfrm>
            <a:off x="251520" y="1628800"/>
            <a:ext cx="5328592" cy="453650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0152" y="1556792"/>
            <a:ext cx="2880320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/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고객정보조회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marL="457200" indent="-457200"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①번 입력 시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해당 페이지 화면으로 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이동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[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기능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]</a:t>
            </a:r>
          </a:p>
          <a:p>
            <a:pPr marL="457200" indent="-457200"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1.  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선택에 따른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457200" indent="-457200"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     페이지 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457200" indent="-457200"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2.  ID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검색 기능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35696" y="5733256"/>
            <a:ext cx="43204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35696" y="1700808"/>
            <a:ext cx="1080120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940152" y="1484784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 페이지 이동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이동을 원하는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페이지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입력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해당페이지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로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이동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79512" y="1504975"/>
            <a:ext cx="5256584" cy="4968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195736" y="3212976"/>
            <a:ext cx="100811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2" cstate="print"/>
          <a:srcRect l="34404" t="22048" r="54279" b="53362"/>
          <a:stretch>
            <a:fillRect/>
          </a:stretch>
        </p:blipFill>
        <p:spPr bwMode="auto">
          <a:xfrm>
            <a:off x="7740352" y="5142430"/>
            <a:ext cx="1403648" cy="171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고객정보 페이지 이동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 descr="2-1-2 페이지입력.PNG"/>
          <p:cNvPicPr>
            <a:picLocks noChangeAspect="1"/>
          </p:cNvPicPr>
          <p:nvPr/>
        </p:nvPicPr>
        <p:blipFill>
          <a:blip r:embed="rId4" cstate="print"/>
          <a:srcRect l="13974" t="88542" r="14290"/>
          <a:stretch>
            <a:fillRect/>
          </a:stretch>
        </p:blipFill>
        <p:spPr>
          <a:xfrm>
            <a:off x="323528" y="1556792"/>
            <a:ext cx="4896544" cy="870467"/>
          </a:xfrm>
          <a:prstGeom prst="rect">
            <a:avLst/>
          </a:prstGeom>
        </p:spPr>
      </p:pic>
      <p:pic>
        <p:nvPicPr>
          <p:cNvPr id="11" name="그림 10" descr="2-1-3 해당페이지.PNG"/>
          <p:cNvPicPr>
            <a:picLocks noChangeAspect="1"/>
          </p:cNvPicPr>
          <p:nvPr/>
        </p:nvPicPr>
        <p:blipFill>
          <a:blip r:embed="rId5" cstate="print"/>
          <a:srcRect l="6287" t="16666" r="9077"/>
          <a:stretch>
            <a:fillRect/>
          </a:stretch>
        </p:blipFill>
        <p:spPr>
          <a:xfrm>
            <a:off x="323528" y="2594544"/>
            <a:ext cx="4896544" cy="371477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411760" y="2060848"/>
            <a:ext cx="504056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139952" y="5733256"/>
            <a:ext cx="936104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꺾인 연결선 34"/>
          <p:cNvCxnSpPr>
            <a:stCxn id="31" idx="3"/>
          </p:cNvCxnSpPr>
          <p:nvPr/>
        </p:nvCxnSpPr>
        <p:spPr>
          <a:xfrm>
            <a:off x="2915816" y="2204864"/>
            <a:ext cx="1440160" cy="3528392"/>
          </a:xfrm>
          <a:prstGeom prst="bentConnector2">
            <a:avLst/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4"/>
          <p:cNvCxnSpPr/>
          <p:nvPr/>
        </p:nvCxnSpPr>
        <p:spPr>
          <a:xfrm flipV="1">
            <a:off x="5076056" y="4149080"/>
            <a:ext cx="1656184" cy="1584176"/>
          </a:xfrm>
          <a:prstGeom prst="bentConnector3">
            <a:avLst>
              <a:gd name="adj1" fmla="val 32746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940152" y="1556792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[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에러상황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]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입력가용페이지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를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넘어선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페이지 범위 안의 값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을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입력해달라는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메시지가 나타난다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예</a:t>
            </a:r>
            <a:r>
              <a:rPr lang="en-US" altLang="ko-KR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) </a:t>
            </a:r>
            <a:r>
              <a:rPr lang="ko-KR" altLang="en-US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범위 </a:t>
            </a:r>
            <a:r>
              <a:rPr lang="en-US" altLang="ko-KR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100 </a:t>
            </a:r>
            <a:r>
              <a:rPr lang="ko-KR" altLang="en-US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→ </a:t>
            </a:r>
            <a:r>
              <a:rPr lang="en-US" altLang="ko-KR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101</a:t>
            </a:r>
            <a:r>
              <a:rPr lang="ko-KR" altLang="en-US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입력</a:t>
            </a:r>
            <a:endParaRPr lang="en-US" altLang="ko-KR" sz="19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9512" y="1504975"/>
            <a:ext cx="5256584" cy="4968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195736" y="3212976"/>
            <a:ext cx="100811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2" cstate="print"/>
          <a:srcRect l="34404" t="22048" r="54279" b="53362"/>
          <a:stretch>
            <a:fillRect/>
          </a:stretch>
        </p:blipFill>
        <p:spPr bwMode="auto">
          <a:xfrm>
            <a:off x="7740352" y="5142430"/>
            <a:ext cx="1403648" cy="171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고객정보 페이지 이동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 descr="2-1-3 해당페이지.PNG"/>
          <p:cNvPicPr>
            <a:picLocks noChangeAspect="1"/>
          </p:cNvPicPr>
          <p:nvPr/>
        </p:nvPicPr>
        <p:blipFill>
          <a:blip r:embed="rId4" cstate="print"/>
          <a:srcRect l="6287" t="16666" r="9077"/>
          <a:stretch>
            <a:fillRect/>
          </a:stretch>
        </p:blipFill>
        <p:spPr>
          <a:xfrm>
            <a:off x="323528" y="1628800"/>
            <a:ext cx="4896544" cy="3714776"/>
          </a:xfrm>
          <a:prstGeom prst="rect">
            <a:avLst/>
          </a:prstGeom>
        </p:spPr>
      </p:pic>
      <p:pic>
        <p:nvPicPr>
          <p:cNvPr id="13" name="그림 12" descr="2-1-3 올바르지않은 입력시.PNG"/>
          <p:cNvPicPr>
            <a:picLocks noChangeAspect="1"/>
          </p:cNvPicPr>
          <p:nvPr/>
        </p:nvPicPr>
        <p:blipFill>
          <a:blip r:embed="rId5" cstate="print"/>
          <a:srcRect l="11146" t="76041" r="13921" b="5208"/>
          <a:stretch>
            <a:fillRect/>
          </a:stretch>
        </p:blipFill>
        <p:spPr>
          <a:xfrm>
            <a:off x="323528" y="5445223"/>
            <a:ext cx="4896544" cy="97930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27984" y="5445224"/>
            <a:ext cx="72008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83768" y="5805264"/>
            <a:ext cx="72008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34"/>
          <p:cNvCxnSpPr>
            <a:endCxn id="16" idx="1"/>
          </p:cNvCxnSpPr>
          <p:nvPr/>
        </p:nvCxnSpPr>
        <p:spPr>
          <a:xfrm flipV="1">
            <a:off x="3203848" y="5589240"/>
            <a:ext cx="1224136" cy="360040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79512" y="1504975"/>
            <a:ext cx="5256584" cy="4968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고객정보 아이디 검색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 descr="2-1-5 아이디검색.PNG"/>
          <p:cNvPicPr>
            <a:picLocks noChangeAspect="1"/>
          </p:cNvPicPr>
          <p:nvPr/>
        </p:nvPicPr>
        <p:blipFill>
          <a:blip r:embed="rId3" cstate="print"/>
          <a:srcRect l="13839" t="79111" r="19474"/>
          <a:stretch>
            <a:fillRect/>
          </a:stretch>
        </p:blipFill>
        <p:spPr>
          <a:xfrm>
            <a:off x="323528" y="1857364"/>
            <a:ext cx="5040560" cy="1355612"/>
          </a:xfrm>
          <a:prstGeom prst="rect">
            <a:avLst/>
          </a:prstGeom>
        </p:spPr>
      </p:pic>
      <p:pic>
        <p:nvPicPr>
          <p:cNvPr id="29" name="그림 28" descr="2-1-7 해당아이디.PNG"/>
          <p:cNvPicPr>
            <a:picLocks noChangeAspect="1"/>
          </p:cNvPicPr>
          <p:nvPr/>
        </p:nvPicPr>
        <p:blipFill>
          <a:blip r:embed="rId4" cstate="print"/>
          <a:srcRect l="11822" t="55019" r="28294"/>
          <a:stretch>
            <a:fillRect/>
          </a:stretch>
        </p:blipFill>
        <p:spPr>
          <a:xfrm>
            <a:off x="323528" y="3450660"/>
            <a:ext cx="5040560" cy="271464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940152" y="1556792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로 검색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②번 입력 시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검색화면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 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회원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해당 회원정보 조회가능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/>
          <a:srcRect l="34404" t="22048" r="54279" b="53362"/>
          <a:stretch>
            <a:fillRect/>
          </a:stretch>
        </p:blipFill>
        <p:spPr bwMode="auto">
          <a:xfrm>
            <a:off x="7740352" y="5142430"/>
            <a:ext cx="1403648" cy="171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2267744" y="5877272"/>
            <a:ext cx="144016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15616" y="2276872"/>
            <a:ext cx="144016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34"/>
          <p:cNvCxnSpPr/>
          <p:nvPr/>
        </p:nvCxnSpPr>
        <p:spPr>
          <a:xfrm>
            <a:off x="2555776" y="2420888"/>
            <a:ext cx="3672408" cy="720080"/>
          </a:xfrm>
          <a:prstGeom prst="bentConnector3">
            <a:avLst>
              <a:gd name="adj1" fmla="val 68674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79512" y="1504975"/>
            <a:ext cx="5256584" cy="4968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고객정보 해당 아이디 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 descr="2-1-7 해당아이디.PNG"/>
          <p:cNvPicPr>
            <a:picLocks noChangeAspect="1"/>
          </p:cNvPicPr>
          <p:nvPr/>
        </p:nvPicPr>
        <p:blipFill>
          <a:blip r:embed="rId4" cstate="print"/>
          <a:srcRect l="11822" t="91715" r="27070"/>
          <a:stretch>
            <a:fillRect/>
          </a:stretch>
        </p:blipFill>
        <p:spPr>
          <a:xfrm>
            <a:off x="251519" y="1556792"/>
            <a:ext cx="5040561" cy="504056"/>
          </a:xfrm>
          <a:prstGeom prst="rect">
            <a:avLst/>
          </a:prstGeom>
        </p:spPr>
      </p:pic>
      <p:pic>
        <p:nvPicPr>
          <p:cNvPr id="24" name="그림 23" descr="2-1-10 없는아이디 결과.PNG"/>
          <p:cNvPicPr>
            <a:picLocks noChangeAspect="1"/>
          </p:cNvPicPr>
          <p:nvPr/>
        </p:nvPicPr>
        <p:blipFill>
          <a:blip r:embed="rId5" cstate="print"/>
          <a:srcRect l="7488" t="78316" r="20984" b="4336"/>
          <a:stretch>
            <a:fillRect/>
          </a:stretch>
        </p:blipFill>
        <p:spPr>
          <a:xfrm>
            <a:off x="251520" y="5661248"/>
            <a:ext cx="5040560" cy="7271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52120" y="1556792"/>
            <a:ext cx="3024336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입력한 </a:t>
            </a:r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의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개인정보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 출력됨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		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비밀번호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이름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전화번호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포인트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주소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>
              <a:buFontTx/>
              <a:buChar char="-"/>
            </a:pP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회원등록 안된 </a:t>
            </a:r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입력 시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안내 메시지가 나타남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/>
          <a:srcRect l="34404" t="22048" r="54279" b="53362"/>
          <a:stretch>
            <a:fillRect/>
          </a:stretch>
        </p:blipFill>
        <p:spPr bwMode="auto">
          <a:xfrm>
            <a:off x="7740352" y="5142430"/>
            <a:ext cx="1403648" cy="171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2" descr="2-1-8 결과.PNG"/>
          <p:cNvPicPr>
            <a:picLocks noChangeAspect="1"/>
          </p:cNvPicPr>
          <p:nvPr/>
        </p:nvPicPr>
        <p:blipFill>
          <a:blip r:embed="rId7" cstate="print"/>
          <a:srcRect l="6755" t="38541" r="28291" b="3125"/>
          <a:stretch>
            <a:fillRect/>
          </a:stretch>
        </p:blipFill>
        <p:spPr>
          <a:xfrm>
            <a:off x="251520" y="2132856"/>
            <a:ext cx="5040560" cy="342902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11560" y="3356992"/>
            <a:ext cx="3456384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123728" y="1772816"/>
            <a:ext cx="144016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4"/>
          <p:cNvCxnSpPr/>
          <p:nvPr/>
        </p:nvCxnSpPr>
        <p:spPr>
          <a:xfrm rot="5400000">
            <a:off x="2663788" y="2528900"/>
            <a:ext cx="1296144" cy="360040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907704" y="5661248"/>
            <a:ext cx="72008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꺾인 연결선 34"/>
          <p:cNvCxnSpPr/>
          <p:nvPr/>
        </p:nvCxnSpPr>
        <p:spPr>
          <a:xfrm flipV="1">
            <a:off x="2627784" y="4581128"/>
            <a:ext cx="3024336" cy="1296144"/>
          </a:xfrm>
          <a:prstGeom prst="bentConnector3">
            <a:avLst>
              <a:gd name="adj1" fmla="val 82439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9512" y="1484784"/>
            <a:ext cx="5472608" cy="51845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점포정보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2-2-0 점포정보조회.PNG"/>
          <p:cNvPicPr>
            <a:picLocks noChangeAspect="1"/>
          </p:cNvPicPr>
          <p:nvPr/>
        </p:nvPicPr>
        <p:blipFill>
          <a:blip r:embed="rId3" cstate="print"/>
          <a:srcRect l="8911" t="43154" r="24175"/>
          <a:stretch>
            <a:fillRect/>
          </a:stretch>
        </p:blipFill>
        <p:spPr>
          <a:xfrm>
            <a:off x="323528" y="2204864"/>
            <a:ext cx="5223129" cy="302433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40152" y="1556792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②번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점포정보 조회화면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835696" y="4869160"/>
            <a:ext cx="571504" cy="357190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75656" y="2996952"/>
            <a:ext cx="2232248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/>
          <a:srcRect l="34404" t="22048" r="54279" b="53362"/>
          <a:stretch>
            <a:fillRect/>
          </a:stretch>
        </p:blipFill>
        <p:spPr bwMode="auto">
          <a:xfrm>
            <a:off x="7740352" y="5142430"/>
            <a:ext cx="1403648" cy="171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꺾인 연결선 15"/>
          <p:cNvCxnSpPr>
            <a:stCxn id="13" idx="3"/>
          </p:cNvCxnSpPr>
          <p:nvPr/>
        </p:nvCxnSpPr>
        <p:spPr>
          <a:xfrm>
            <a:off x="3707904" y="3176972"/>
            <a:ext cx="2232248" cy="324036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5496" y="1905025"/>
            <a:ext cx="6048672" cy="42282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점포정보 조회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2-2-1 페이지이동.PNG"/>
          <p:cNvPicPr>
            <a:picLocks noChangeAspect="1"/>
          </p:cNvPicPr>
          <p:nvPr/>
        </p:nvPicPr>
        <p:blipFill>
          <a:blip r:embed="rId3" cstate="print"/>
          <a:srcRect l="9091" t="3125" r="11866"/>
          <a:stretch>
            <a:fillRect/>
          </a:stretch>
        </p:blipFill>
        <p:spPr>
          <a:xfrm>
            <a:off x="179512" y="2100858"/>
            <a:ext cx="5832648" cy="3740503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 l="34404" t="22048" r="54279" b="54606"/>
          <a:stretch>
            <a:fillRect/>
          </a:stretch>
        </p:blipFill>
        <p:spPr bwMode="auto">
          <a:xfrm>
            <a:off x="7740352" y="5229200"/>
            <a:ext cx="1403648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6156176" y="1700808"/>
            <a:ext cx="2880320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/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점포정보조회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marL="457200" indent="-457200"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①번 입력 시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해당 페이지 화면으로 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이동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[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기능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]</a:t>
            </a:r>
          </a:p>
          <a:p>
            <a:pPr marL="457200" indent="-457200"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1.  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선택에 따른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457200" indent="-457200"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     페이지 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457200" indent="-457200"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2.  ID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검색 기능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7704" y="5557242"/>
            <a:ext cx="43204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79512" y="1484784"/>
            <a:ext cx="5616624" cy="50405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점포정보 페이지 이동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 descr="2-2-2 페이지입력.PNG"/>
          <p:cNvPicPr>
            <a:picLocks noChangeAspect="1"/>
          </p:cNvPicPr>
          <p:nvPr/>
        </p:nvPicPr>
        <p:blipFill>
          <a:blip r:embed="rId3" cstate="print"/>
          <a:srcRect l="12875" t="88542" r="14731"/>
          <a:stretch>
            <a:fillRect/>
          </a:stretch>
        </p:blipFill>
        <p:spPr>
          <a:xfrm>
            <a:off x="395536" y="1556792"/>
            <a:ext cx="5328592" cy="571098"/>
          </a:xfrm>
          <a:prstGeom prst="rect">
            <a:avLst/>
          </a:prstGeom>
        </p:spPr>
      </p:pic>
      <p:pic>
        <p:nvPicPr>
          <p:cNvPr id="13" name="그림 12" descr="2-2-3 해당페이지.PNG"/>
          <p:cNvPicPr>
            <a:picLocks noChangeAspect="1"/>
          </p:cNvPicPr>
          <p:nvPr/>
        </p:nvPicPr>
        <p:blipFill>
          <a:blip r:embed="rId4" cstate="print"/>
          <a:srcRect l="9150" t="16666" r="11605"/>
          <a:stretch>
            <a:fillRect/>
          </a:stretch>
        </p:blipFill>
        <p:spPr>
          <a:xfrm>
            <a:off x="395536" y="2132856"/>
            <a:ext cx="5328592" cy="45005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8143900" y="6000768"/>
            <a:ext cx="428628" cy="357190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print"/>
          <a:srcRect l="34404" t="22048" r="54279" b="54606"/>
          <a:stretch>
            <a:fillRect/>
          </a:stretch>
        </p:blipFill>
        <p:spPr bwMode="auto">
          <a:xfrm>
            <a:off x="7740352" y="5229200"/>
            <a:ext cx="1403648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2771800" y="1772816"/>
            <a:ext cx="43204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40152" y="1484784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 페이지 이동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이동을 원하는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페이지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입력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해당페이지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로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이동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88024" y="6021288"/>
            <a:ext cx="43204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733575"/>
            <a:ext cx="9140280" cy="4536504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개발 환경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 descr="os vers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1805583"/>
            <a:ext cx="4968552" cy="17541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2060848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1.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OS</a:t>
            </a:r>
            <a:r>
              <a:rPr lang="en-US" altLang="ko-KR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      Version</a:t>
            </a:r>
            <a:endParaRPr lang="ko-KR" altLang="en-US" sz="32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" name="그림 9" descr="java versi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5856" y="3749799"/>
            <a:ext cx="5472608" cy="8640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3605783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2.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</a:t>
            </a:r>
            <a:r>
              <a:rPr lang="en-US" altLang="ko-KR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Version</a:t>
            </a:r>
            <a:endParaRPr lang="ko-KR" altLang="en-US" sz="32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2" name="그림 11" descr="eclipse vers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5856" y="4901927"/>
            <a:ext cx="4608512" cy="1224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7544" y="5016078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3.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Eclipse</a:t>
            </a:r>
            <a:r>
              <a:rPr lang="en-US" altLang="ko-KR" sz="32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Version</a:t>
            </a:r>
            <a:endParaRPr lang="ko-KR" altLang="en-US" sz="32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79512" y="1484784"/>
            <a:ext cx="5256584" cy="5373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점포정보 아이디 검색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2-2-5 아이디검색.PNG"/>
          <p:cNvPicPr>
            <a:picLocks noChangeAspect="1"/>
          </p:cNvPicPr>
          <p:nvPr/>
        </p:nvPicPr>
        <p:blipFill>
          <a:blip r:embed="rId3" cstate="print"/>
          <a:srcRect l="13127" t="78126" r="27876"/>
          <a:stretch>
            <a:fillRect/>
          </a:stretch>
        </p:blipFill>
        <p:spPr>
          <a:xfrm>
            <a:off x="395536" y="1571612"/>
            <a:ext cx="4786346" cy="785794"/>
          </a:xfrm>
          <a:prstGeom prst="rect">
            <a:avLst/>
          </a:prstGeom>
        </p:spPr>
      </p:pic>
      <p:pic>
        <p:nvPicPr>
          <p:cNvPr id="10" name="그림 9" descr="2-2-6 아이디입력.PNG"/>
          <p:cNvPicPr>
            <a:picLocks noChangeAspect="1"/>
          </p:cNvPicPr>
          <p:nvPr/>
        </p:nvPicPr>
        <p:blipFill>
          <a:blip r:embed="rId4" cstate="print"/>
          <a:srcRect l="13951" t="91667" r="27455"/>
          <a:stretch>
            <a:fillRect/>
          </a:stretch>
        </p:blipFill>
        <p:spPr>
          <a:xfrm>
            <a:off x="395536" y="2428892"/>
            <a:ext cx="4786346" cy="571480"/>
          </a:xfrm>
          <a:prstGeom prst="rect">
            <a:avLst/>
          </a:prstGeom>
        </p:spPr>
      </p:pic>
      <p:pic>
        <p:nvPicPr>
          <p:cNvPr id="16" name="그림 15" descr="2-2-7 결과.PNG"/>
          <p:cNvPicPr>
            <a:picLocks noChangeAspect="1"/>
          </p:cNvPicPr>
          <p:nvPr/>
        </p:nvPicPr>
        <p:blipFill>
          <a:blip r:embed="rId5" cstate="print"/>
          <a:srcRect l="9319" t="39583" r="26886" b="5208"/>
          <a:stretch>
            <a:fillRect/>
          </a:stretch>
        </p:blipFill>
        <p:spPr>
          <a:xfrm>
            <a:off x="395536" y="3026046"/>
            <a:ext cx="4786346" cy="3643314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rot="16200000" flipH="1">
            <a:off x="5893603" y="2393149"/>
            <a:ext cx="285752" cy="2143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>
            <a:off x="5498313" y="3502819"/>
            <a:ext cx="1357322" cy="3524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940152" y="1556792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로 검색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②번 입력 시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검색화면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 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해당 점포정보 조회가능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 cstate="print"/>
          <a:srcRect l="34404" t="22048" r="54279" b="53362"/>
          <a:stretch>
            <a:fillRect/>
          </a:stretch>
        </p:blipFill>
        <p:spPr bwMode="auto">
          <a:xfrm>
            <a:off x="7740352" y="5142430"/>
            <a:ext cx="1403648" cy="171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1331640" y="1772816"/>
            <a:ext cx="1584176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34"/>
          <p:cNvCxnSpPr/>
          <p:nvPr/>
        </p:nvCxnSpPr>
        <p:spPr>
          <a:xfrm flipV="1">
            <a:off x="4644008" y="4149080"/>
            <a:ext cx="1656184" cy="720080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195736" y="2636912"/>
            <a:ext cx="79208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11560" y="4293096"/>
            <a:ext cx="4032448" cy="165618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1484784"/>
            <a:ext cx="9144000" cy="5373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정보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 descr="dde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9190" y="1571612"/>
            <a:ext cx="4071934" cy="407196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27584" y="5733256"/>
            <a:ext cx="2880320" cy="108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③번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정보 조회화면</a:t>
            </a:r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 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42844" y="1571612"/>
            <a:ext cx="4357718" cy="4071965"/>
            <a:chOff x="142844" y="1571612"/>
            <a:chExt cx="4357718" cy="4071965"/>
          </a:xfrm>
        </p:grpSpPr>
        <p:pic>
          <p:nvPicPr>
            <p:cNvPr id="24" name="그림 23" descr="2-3-0 라이더정보조회.PNG"/>
            <p:cNvPicPr>
              <a:picLocks noChangeAspect="1"/>
            </p:cNvPicPr>
            <p:nvPr/>
          </p:nvPicPr>
          <p:blipFill>
            <a:blip r:embed="rId4" cstate="print"/>
            <a:srcRect l="6545" t="44791" r="22603"/>
            <a:stretch>
              <a:fillRect/>
            </a:stretch>
          </p:blipFill>
          <p:spPr>
            <a:xfrm>
              <a:off x="142844" y="1571612"/>
              <a:ext cx="4357718" cy="4071965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1547664" y="5229200"/>
              <a:ext cx="360040" cy="357190"/>
            </a:xfrm>
            <a:prstGeom prst="ellipse">
              <a:avLst/>
            </a:prstGeom>
            <a:noFill/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187624" y="3140968"/>
              <a:ext cx="1872208" cy="3600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/>
          <p:cNvSpPr/>
          <p:nvPr/>
        </p:nvSpPr>
        <p:spPr>
          <a:xfrm>
            <a:off x="7596336" y="5301208"/>
            <a:ext cx="360040" cy="357190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724128" y="4869160"/>
            <a:ext cx="115212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508104" y="5733256"/>
            <a:ext cx="2880320" cy="108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2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번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검색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이동합니다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페이지이동 생략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50962" y="1504975"/>
            <a:ext cx="4896544" cy="4968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아이디 검색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2-3-6 아이디로 입력.PNG"/>
          <p:cNvPicPr>
            <a:picLocks noChangeAspect="1"/>
          </p:cNvPicPr>
          <p:nvPr/>
        </p:nvPicPr>
        <p:blipFill>
          <a:blip r:embed="rId3" cstate="print"/>
          <a:srcRect l="14334" t="91349" r="24509"/>
          <a:stretch>
            <a:fillRect/>
          </a:stretch>
        </p:blipFill>
        <p:spPr>
          <a:xfrm>
            <a:off x="638994" y="1628800"/>
            <a:ext cx="4320480" cy="593304"/>
          </a:xfrm>
          <a:prstGeom prst="rect">
            <a:avLst/>
          </a:prstGeom>
        </p:spPr>
      </p:pic>
      <p:pic>
        <p:nvPicPr>
          <p:cNvPr id="16" name="그림 15" descr="2-3-7 결과.PNG"/>
          <p:cNvPicPr>
            <a:picLocks noChangeAspect="1"/>
          </p:cNvPicPr>
          <p:nvPr/>
        </p:nvPicPr>
        <p:blipFill>
          <a:blip r:embed="rId4" cstate="print"/>
          <a:srcRect l="11069" t="40550" r="33584"/>
          <a:stretch>
            <a:fillRect/>
          </a:stretch>
        </p:blipFill>
        <p:spPr>
          <a:xfrm>
            <a:off x="638994" y="2276872"/>
            <a:ext cx="4320480" cy="407707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6012160" y="3212976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36096" y="1628800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로 검색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②번 입력 시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검색화면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 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해당 </a:t>
            </a:r>
            <a:r>
              <a:rPr lang="ko-KR" altLang="en-US" sz="2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라이더의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정보 조회가능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print"/>
          <a:srcRect l="34404" t="22048" r="54279" b="53755"/>
          <a:stretch>
            <a:fillRect/>
          </a:stretch>
        </p:blipFill>
        <p:spPr bwMode="auto">
          <a:xfrm>
            <a:off x="7740352" y="5169814"/>
            <a:ext cx="1403648" cy="1688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2223170" y="1916832"/>
            <a:ext cx="36004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34"/>
          <p:cNvCxnSpPr/>
          <p:nvPr/>
        </p:nvCxnSpPr>
        <p:spPr>
          <a:xfrm rot="5400000">
            <a:off x="1035038" y="2456892"/>
            <a:ext cx="1512168" cy="100811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39552" y="3717032"/>
            <a:ext cx="4176464" cy="165618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1504975"/>
            <a:ext cx="8928992" cy="4156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주문정보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2-4-0 주문정보조회.PNG"/>
          <p:cNvPicPr>
            <a:picLocks noChangeAspect="1"/>
          </p:cNvPicPr>
          <p:nvPr/>
        </p:nvPicPr>
        <p:blipFill>
          <a:blip r:embed="rId3" cstate="print"/>
          <a:srcRect l="7493" t="42650" r="24495"/>
          <a:stretch>
            <a:fillRect/>
          </a:stretch>
        </p:blipFill>
        <p:spPr>
          <a:xfrm>
            <a:off x="179512" y="1628800"/>
            <a:ext cx="4536504" cy="393305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619672" y="5229200"/>
            <a:ext cx="357190" cy="285752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2-4-1 배달중인주문조회.PNG"/>
          <p:cNvPicPr>
            <a:picLocks noChangeAspect="1"/>
          </p:cNvPicPr>
          <p:nvPr/>
        </p:nvPicPr>
        <p:blipFill>
          <a:blip r:embed="rId4" cstate="print"/>
          <a:srcRect l="14497" t="43700" r="27577"/>
          <a:stretch>
            <a:fillRect/>
          </a:stretch>
        </p:blipFill>
        <p:spPr>
          <a:xfrm>
            <a:off x="4788024" y="1628800"/>
            <a:ext cx="4176464" cy="388843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6084168" y="5157192"/>
            <a:ext cx="357190" cy="285752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508104" y="2348880"/>
            <a:ext cx="2520280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87624" y="3645024"/>
            <a:ext cx="180020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27584" y="5661248"/>
            <a:ext cx="2880320" cy="108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④번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주문정보 조회화면</a:t>
            </a:r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 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5661248"/>
            <a:ext cx="3960440" cy="108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①번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 중인 주문 조회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화면으로 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배달완료 주문 조회는 생략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5687" y="1484784"/>
            <a:ext cx="5904656" cy="5256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배달중인 주문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 descr="2-4-2 페이지이동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703" y="1556792"/>
            <a:ext cx="5722957" cy="509615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012160" y="1556792"/>
            <a:ext cx="2952328" cy="50405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배달중인 주문조회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②번을 입력 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 </a:t>
            </a:r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 or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가게이름 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검색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화면으로 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①페이지 이동은 생략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</a:p>
          <a:p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47664" y="5949280"/>
            <a:ext cx="2808312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34"/>
          <p:cNvCxnSpPr/>
          <p:nvPr/>
        </p:nvCxnSpPr>
        <p:spPr>
          <a:xfrm flipV="1">
            <a:off x="4355976" y="4077072"/>
            <a:ext cx="2088232" cy="1944216"/>
          </a:xfrm>
          <a:prstGeom prst="bentConnector3">
            <a:avLst>
              <a:gd name="adj1" fmla="val 7007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79512" y="1484784"/>
            <a:ext cx="5236393" cy="5256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배달중인 주문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검색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 descr="2-4-6 아이디입력.PNG"/>
          <p:cNvPicPr>
            <a:picLocks noChangeAspect="1"/>
          </p:cNvPicPr>
          <p:nvPr/>
        </p:nvPicPr>
        <p:blipFill>
          <a:blip r:embed="rId3" cstate="print"/>
          <a:srcRect l="11507" t="55250" r="18497"/>
          <a:stretch>
            <a:fillRect/>
          </a:stretch>
        </p:blipFill>
        <p:spPr>
          <a:xfrm>
            <a:off x="467544" y="1556792"/>
            <a:ext cx="4608512" cy="1758511"/>
          </a:xfrm>
          <a:prstGeom prst="rect">
            <a:avLst/>
          </a:prstGeom>
          <a:ln>
            <a:noFill/>
          </a:ln>
        </p:spPr>
      </p:pic>
      <p:pic>
        <p:nvPicPr>
          <p:cNvPr id="17" name="그림 16" descr="2-4-7 데이터가없는경우.PNG"/>
          <p:cNvPicPr>
            <a:picLocks noChangeAspect="1"/>
          </p:cNvPicPr>
          <p:nvPr/>
        </p:nvPicPr>
        <p:blipFill>
          <a:blip r:embed="rId4" cstate="print"/>
          <a:srcRect t="72050" r="4316" b="4413"/>
          <a:stretch>
            <a:fillRect/>
          </a:stretch>
        </p:blipFill>
        <p:spPr>
          <a:xfrm>
            <a:off x="467544" y="5013176"/>
            <a:ext cx="4608512" cy="1152128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989262" y="5386308"/>
            <a:ext cx="1130390" cy="246786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2-4-8 데이터가있는경우.PNG"/>
          <p:cNvPicPr>
            <a:picLocks noChangeAspect="1"/>
          </p:cNvPicPr>
          <p:nvPr/>
        </p:nvPicPr>
        <p:blipFill>
          <a:blip r:embed="rId5" cstate="print"/>
          <a:srcRect t="67199" r="4628" b="4451"/>
          <a:stretch>
            <a:fillRect/>
          </a:stretch>
        </p:blipFill>
        <p:spPr>
          <a:xfrm>
            <a:off x="467544" y="3356992"/>
            <a:ext cx="4608512" cy="1585574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323528" y="3573016"/>
            <a:ext cx="971600" cy="1008112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580112" y="1556792"/>
            <a:ext cx="3240360" cy="47525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②회원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 or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가게이름 검색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</a:t>
            </a:r>
            <a:r>
              <a:rPr lang="en-US" altLang="ko-KR" sz="28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8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검색 시</a:t>
            </a:r>
            <a:endParaRPr lang="en-US" altLang="ko-KR" sz="28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[case1]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해당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의 배달중인 주문이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있는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경우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[case2]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해당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의 배달중인 주문이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없는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경우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33" name="꺾인 연결선 34"/>
          <p:cNvCxnSpPr>
            <a:stCxn id="17" idx="3"/>
          </p:cNvCxnSpPr>
          <p:nvPr/>
        </p:nvCxnSpPr>
        <p:spPr>
          <a:xfrm flipV="1">
            <a:off x="5076056" y="5229200"/>
            <a:ext cx="504056" cy="360040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4"/>
          <p:cNvCxnSpPr/>
          <p:nvPr/>
        </p:nvCxnSpPr>
        <p:spPr>
          <a:xfrm flipV="1">
            <a:off x="5076056" y="4221088"/>
            <a:ext cx="504056" cy="144016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915816" y="3140968"/>
            <a:ext cx="1080120" cy="1440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9512" y="1484784"/>
            <a:ext cx="5236393" cy="5256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가게이름으로 검색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2-4-10 가게이름으로검색.PNG"/>
          <p:cNvPicPr>
            <a:picLocks noChangeAspect="1"/>
          </p:cNvPicPr>
          <p:nvPr/>
        </p:nvPicPr>
        <p:blipFill>
          <a:blip r:embed="rId3" cstate="print"/>
          <a:srcRect l="11302" t="52100" r="19797"/>
          <a:stretch>
            <a:fillRect/>
          </a:stretch>
        </p:blipFill>
        <p:spPr>
          <a:xfrm>
            <a:off x="395536" y="1556792"/>
            <a:ext cx="4680520" cy="195515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868144" y="3717032"/>
            <a:ext cx="2520280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2-4-12 데이터가없는경우.PNG"/>
          <p:cNvPicPr>
            <a:picLocks noChangeAspect="1"/>
          </p:cNvPicPr>
          <p:nvPr/>
        </p:nvPicPr>
        <p:blipFill>
          <a:blip r:embed="rId4" cstate="print"/>
          <a:srcRect r="1538" b="18082"/>
          <a:stretch>
            <a:fillRect/>
          </a:stretch>
        </p:blipFill>
        <p:spPr>
          <a:xfrm>
            <a:off x="323528" y="5013176"/>
            <a:ext cx="4752529" cy="1584176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901162" y="5453225"/>
            <a:ext cx="1402825" cy="349252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2-4-11 데이터가있는경우.PNG"/>
          <p:cNvPicPr>
            <a:picLocks noChangeAspect="1"/>
          </p:cNvPicPr>
          <p:nvPr/>
        </p:nvPicPr>
        <p:blipFill>
          <a:blip r:embed="rId5" cstate="print"/>
          <a:srcRect t="76649" r="6766" b="4451"/>
          <a:stretch>
            <a:fillRect/>
          </a:stretch>
        </p:blipFill>
        <p:spPr>
          <a:xfrm>
            <a:off x="395536" y="3573016"/>
            <a:ext cx="4680520" cy="1368152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800460" y="4029067"/>
            <a:ext cx="1621778" cy="301627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80112" y="1556792"/>
            <a:ext cx="3240360" cy="47525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②회원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 or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가게이름 검색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가게이름 검색 시</a:t>
            </a:r>
            <a:endParaRPr lang="en-US" altLang="ko-KR" sz="28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[case1]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해당 점포에 배달중인 주문이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있는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경우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[case2]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해당 점포에 배달중인 주문이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없는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경우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843808" y="3284984"/>
            <a:ext cx="1872208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꺾인 연결선 34"/>
          <p:cNvCxnSpPr/>
          <p:nvPr/>
        </p:nvCxnSpPr>
        <p:spPr>
          <a:xfrm flipV="1">
            <a:off x="5076056" y="5229200"/>
            <a:ext cx="504056" cy="360040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4"/>
          <p:cNvCxnSpPr/>
          <p:nvPr/>
        </p:nvCxnSpPr>
        <p:spPr>
          <a:xfrm flipV="1">
            <a:off x="5076056" y="4221088"/>
            <a:ext cx="504056" cy="144016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79512" y="1844824"/>
            <a:ext cx="5472608" cy="352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매출액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940152" y="1484784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매출액 조회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매출액 조회화면으로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23528" y="2204864"/>
            <a:ext cx="5164712" cy="2880320"/>
            <a:chOff x="323528" y="1988840"/>
            <a:chExt cx="5164712" cy="2880320"/>
          </a:xfrm>
        </p:grpSpPr>
        <p:pic>
          <p:nvPicPr>
            <p:cNvPr id="15" name="그림 14" descr="2-6-0 매출액조회.PNG"/>
            <p:cNvPicPr>
              <a:picLocks noChangeAspect="1"/>
            </p:cNvPicPr>
            <p:nvPr/>
          </p:nvPicPr>
          <p:blipFill>
            <a:blip r:embed="rId3" cstate="print"/>
            <a:srcRect l="11364" t="42650" r="17464"/>
            <a:stretch>
              <a:fillRect/>
            </a:stretch>
          </p:blipFill>
          <p:spPr>
            <a:xfrm>
              <a:off x="323528" y="1988840"/>
              <a:ext cx="5164712" cy="288032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1403648" y="3717032"/>
              <a:ext cx="2088232" cy="3600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/>
          <a:srcRect l="34404" t="22048" r="54279" b="54787"/>
          <a:stretch>
            <a:fillRect/>
          </a:stretch>
        </p:blipFill>
        <p:spPr bwMode="auto">
          <a:xfrm>
            <a:off x="7740352" y="5241822"/>
            <a:ext cx="1403648" cy="161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타원 24"/>
          <p:cNvSpPr/>
          <p:nvPr/>
        </p:nvSpPr>
        <p:spPr>
          <a:xfrm>
            <a:off x="1835696" y="4761148"/>
            <a:ext cx="432048" cy="324036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1" idx="3"/>
          </p:cNvCxnSpPr>
          <p:nvPr/>
        </p:nvCxnSpPr>
        <p:spPr>
          <a:xfrm flipV="1">
            <a:off x="3491880" y="3429000"/>
            <a:ext cx="2448272" cy="684076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1779" y="1628800"/>
            <a:ext cx="6984776" cy="48965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매출액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3528" y="6341258"/>
            <a:ext cx="7308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도현" pitchFamily="50" charset="-127"/>
                <a:ea typeface="배달의민족 도현" pitchFamily="50" charset="-127"/>
              </a:rPr>
              <a:t>모든 주문을 통합해 총 매출액</a:t>
            </a:r>
            <a:r>
              <a:rPr lang="en-US" altLang="ko-KR" sz="2000" dirty="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2000" dirty="0" smtClean="0">
                <a:latin typeface="배달의민족 도현" pitchFamily="50" charset="-127"/>
                <a:ea typeface="배달의민족 도현" pitchFamily="50" charset="-127"/>
              </a:rPr>
              <a:t>가게이익</a:t>
            </a:r>
            <a:r>
              <a:rPr lang="en-US" altLang="ko-KR" sz="2000" dirty="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2000" dirty="0" smtClean="0">
                <a:latin typeface="배달의민족 도현" pitchFamily="50" charset="-127"/>
                <a:ea typeface="배달의민족 도현" pitchFamily="50" charset="-127"/>
              </a:rPr>
              <a:t>인건비</a:t>
            </a:r>
            <a:r>
              <a:rPr lang="en-US" altLang="ko-KR" sz="2000" dirty="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2000" dirty="0" smtClean="0">
                <a:latin typeface="배달의민족 도현" pitchFamily="50" charset="-127"/>
                <a:ea typeface="배달의민족 도현" pitchFamily="50" charset="-127"/>
              </a:rPr>
              <a:t>순이익을 출력</a:t>
            </a:r>
            <a:endParaRPr lang="en-US" altLang="ko-KR" sz="2000" dirty="0" smtClean="0"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65795" y="1988840"/>
            <a:ext cx="6696744" cy="4176464"/>
            <a:chOff x="2195736" y="1700808"/>
            <a:chExt cx="6696744" cy="4176464"/>
          </a:xfrm>
        </p:grpSpPr>
        <p:pic>
          <p:nvPicPr>
            <p:cNvPr id="15" name="그림 14" descr="2-6-1 페이지이동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5736" y="1700808"/>
              <a:ext cx="6696744" cy="4176464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>
              <a:off x="6300192" y="2204864"/>
              <a:ext cx="2448272" cy="0"/>
            </a:xfrm>
            <a:prstGeom prst="line">
              <a:avLst/>
            </a:prstGeom>
            <a:ln w="28575">
              <a:solidFill>
                <a:srgbClr val="009999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195736" y="5013176"/>
              <a:ext cx="6120680" cy="0"/>
            </a:xfrm>
            <a:prstGeom prst="line">
              <a:avLst/>
            </a:prstGeom>
            <a:ln w="28575">
              <a:solidFill>
                <a:srgbClr val="009999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6912768" y="1628800"/>
            <a:ext cx="2123728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각 점포정보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출력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매출액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가게이익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순이익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모든 주문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에 대한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정보 출력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총 매출액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가게이익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인건비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순이익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/>
          <a:srcRect l="34404" t="23080" r="54279" b="54606"/>
          <a:stretch>
            <a:fillRect/>
          </a:stretch>
        </p:blipFill>
        <p:spPr bwMode="auto">
          <a:xfrm>
            <a:off x="7740352" y="5301208"/>
            <a:ext cx="1403648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79512" y="1556792"/>
            <a:ext cx="5472608" cy="4680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매출액 회원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검색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9512" y="198884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5" name="그림 14" descr="2-6-7 회원아이디조회.PNG"/>
          <p:cNvPicPr>
            <a:picLocks noChangeAspect="1"/>
          </p:cNvPicPr>
          <p:nvPr/>
        </p:nvPicPr>
        <p:blipFill>
          <a:blip r:embed="rId3" cstate="print"/>
          <a:srcRect l="12182" t="67850" r="20348"/>
          <a:stretch>
            <a:fillRect/>
          </a:stretch>
        </p:blipFill>
        <p:spPr>
          <a:xfrm>
            <a:off x="251520" y="1844824"/>
            <a:ext cx="5184576" cy="201622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843808" y="3501008"/>
            <a:ext cx="1296144" cy="288032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868144" y="1700808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회원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로 매출액을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검색합니다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각 주문에 대한 정보출력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지출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가게이익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본사이익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마지막에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총합출력</a:t>
            </a:r>
            <a:endParaRPr lang="ko-KR" altLang="en-US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/>
          <a:srcRect l="34404" t="23080" r="54279" b="54606"/>
          <a:stretch>
            <a:fillRect/>
          </a:stretch>
        </p:blipFill>
        <p:spPr bwMode="auto">
          <a:xfrm>
            <a:off x="7740352" y="5301208"/>
            <a:ext cx="1403648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꺾인 연결선 29"/>
          <p:cNvCxnSpPr>
            <a:stCxn id="12" idx="6"/>
          </p:cNvCxnSpPr>
          <p:nvPr/>
        </p:nvCxnSpPr>
        <p:spPr>
          <a:xfrm flipV="1">
            <a:off x="4139952" y="2204864"/>
            <a:ext cx="2016224" cy="1440160"/>
          </a:xfrm>
          <a:prstGeom prst="bentConnector3">
            <a:avLst>
              <a:gd name="adj1" fmla="val 50000"/>
            </a:avLst>
          </a:prstGeom>
          <a:ln w="28575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2-6-8 회원조회.PNG"/>
          <p:cNvPicPr>
            <a:picLocks noChangeAspect="1"/>
          </p:cNvPicPr>
          <p:nvPr/>
        </p:nvPicPr>
        <p:blipFill>
          <a:blip r:embed="rId5" cstate="print"/>
          <a:srcRect t="45800" b="3801"/>
          <a:stretch>
            <a:fillRect/>
          </a:stretch>
        </p:blipFill>
        <p:spPr>
          <a:xfrm>
            <a:off x="251520" y="4005064"/>
            <a:ext cx="5366308" cy="1872208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2195736" y="4869160"/>
            <a:ext cx="972616" cy="285752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번개 33"/>
          <p:cNvSpPr/>
          <p:nvPr/>
        </p:nvSpPr>
        <p:spPr>
          <a:xfrm>
            <a:off x="1115616" y="5157192"/>
            <a:ext cx="144016" cy="144016"/>
          </a:xfrm>
          <a:prstGeom prst="lightningBolt">
            <a:avLst/>
          </a:prstGeom>
          <a:solidFill>
            <a:srgbClr val="009999"/>
          </a:solidFill>
          <a:ln w="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번개 34"/>
          <p:cNvSpPr/>
          <p:nvPr/>
        </p:nvSpPr>
        <p:spPr>
          <a:xfrm>
            <a:off x="1115616" y="5309592"/>
            <a:ext cx="144016" cy="144016"/>
          </a:xfrm>
          <a:prstGeom prst="lightningBolt">
            <a:avLst/>
          </a:prstGeom>
          <a:solidFill>
            <a:srgbClr val="009999"/>
          </a:solidFill>
          <a:ln w="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251520" y="5661248"/>
            <a:ext cx="3240360" cy="0"/>
          </a:xfrm>
          <a:prstGeom prst="line">
            <a:avLst/>
          </a:prstGeom>
          <a:ln w="12700">
            <a:solidFill>
              <a:srgbClr val="009999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1733575"/>
            <a:ext cx="9140280" cy="4536504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데이터 구조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 descr="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911999"/>
            <a:ext cx="4777581" cy="9361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2040" y="2042264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회원 데이터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회원 아이디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비밀번호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이름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전화번호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주소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포인트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" name="그림 9" descr="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3068960"/>
            <a:ext cx="3600400" cy="11477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2040" y="3280151"/>
            <a:ext cx="3528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비회원 데이터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비회원 번호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이름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전화번호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주소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23528" y="2924944"/>
            <a:ext cx="8568952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23528" y="4365104"/>
            <a:ext cx="8568952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4720311"/>
            <a:ext cx="4536504" cy="11569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32040" y="4792319"/>
            <a:ext cx="43924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주문 데이터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점포의 주문 수락 상태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배달 상태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주문 아이디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가게 아이디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주문 음식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주문 가격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번호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79512" y="1556792"/>
            <a:ext cx="5544616" cy="4968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본사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매출액 가게이름 검색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2-6-5 가게이름 입력.PNG"/>
          <p:cNvPicPr>
            <a:picLocks noChangeAspect="1"/>
          </p:cNvPicPr>
          <p:nvPr/>
        </p:nvPicPr>
        <p:blipFill>
          <a:blip r:embed="rId3" cstate="print"/>
          <a:srcRect l="12340" t="52953" r="22203"/>
          <a:stretch>
            <a:fillRect/>
          </a:stretch>
        </p:blipFill>
        <p:spPr>
          <a:xfrm>
            <a:off x="251520" y="1628800"/>
            <a:ext cx="5400600" cy="1224136"/>
          </a:xfrm>
          <a:prstGeom prst="rect">
            <a:avLst/>
          </a:prstGeom>
        </p:spPr>
      </p:pic>
      <p:pic>
        <p:nvPicPr>
          <p:cNvPr id="16" name="그림 15" descr="2-6-6 가게매출조회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2924944"/>
            <a:ext cx="5391475" cy="3312368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084168" y="2708920"/>
            <a:ext cx="2376264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68144" y="1700808"/>
            <a:ext cx="2880320" cy="3528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가게 이름으로 매출액을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검색합니다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각 주문에 대한 정보출력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가게이익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매출액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순이익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마지막에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총합출력</a:t>
            </a:r>
            <a:endParaRPr lang="ko-KR" altLang="en-US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print"/>
          <a:srcRect l="34404" t="23080" r="54279" b="54606"/>
          <a:stretch>
            <a:fillRect/>
          </a:stretch>
        </p:blipFill>
        <p:spPr bwMode="auto">
          <a:xfrm>
            <a:off x="7740352" y="5301208"/>
            <a:ext cx="1403648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타원 23"/>
          <p:cNvSpPr/>
          <p:nvPr/>
        </p:nvSpPr>
        <p:spPr>
          <a:xfrm>
            <a:off x="3419872" y="3140968"/>
            <a:ext cx="2247503" cy="285752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251520" y="5805264"/>
            <a:ext cx="4104456" cy="0"/>
          </a:xfrm>
          <a:prstGeom prst="line">
            <a:avLst/>
          </a:prstGeom>
          <a:ln w="12700">
            <a:solidFill>
              <a:srgbClr val="009999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691680" y="2928934"/>
            <a:ext cx="590465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4, </a:t>
            </a:r>
            <a:r>
              <a:rPr lang="ko-KR" alt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점 포</a:t>
            </a:r>
            <a:endParaRPr lang="en-US" altLang="ko-KR" sz="88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14414" y="4319385"/>
            <a:ext cx="721523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기능 구현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214282" y="42860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940152" y="1484784"/>
            <a:ext cx="2880320" cy="35283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점포입력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사장님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로그인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화면으로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1504975"/>
            <a:ext cx="5472608" cy="4968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 descr="0-3 본사.PNG"/>
          <p:cNvPicPr>
            <a:picLocks noChangeAspect="1"/>
          </p:cNvPicPr>
          <p:nvPr/>
        </p:nvPicPr>
        <p:blipFill>
          <a:blip r:embed="rId3" cstate="print"/>
          <a:srcRect l="13925" t="37500" r="23478"/>
          <a:stretch>
            <a:fillRect/>
          </a:stretch>
        </p:blipFill>
        <p:spPr>
          <a:xfrm>
            <a:off x="467544" y="1831107"/>
            <a:ext cx="4824536" cy="4286256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3203848" y="2924944"/>
            <a:ext cx="2736304" cy="792088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95736" y="3573016"/>
            <a:ext cx="100811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C:\Users\sist47\Desktop\chan\chan_store_capture\4_0.jpg"/>
          <p:cNvPicPr>
            <a:picLocks noChangeAspect="1" noChangeArrowheads="1"/>
          </p:cNvPicPr>
          <p:nvPr/>
        </p:nvPicPr>
        <p:blipFill>
          <a:blip r:embed="rId4" cstate="print"/>
          <a:srcRect l="72099" t="92083" r="24502" b="1212"/>
          <a:stretch>
            <a:fillRect/>
          </a:stretch>
        </p:blipFill>
        <p:spPr bwMode="auto">
          <a:xfrm>
            <a:off x="4355976" y="5733256"/>
            <a:ext cx="270030" cy="360040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9512" y="1988839"/>
            <a:ext cx="5472608" cy="3744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ist47\Desktop\chan\chan_store_capture\4_3_resist.PNG"/>
          <p:cNvPicPr>
            <a:picLocks noChangeAspect="1" noChangeArrowheads="1"/>
          </p:cNvPicPr>
          <p:nvPr/>
        </p:nvPicPr>
        <p:blipFill>
          <a:blip r:embed="rId2" cstate="print"/>
          <a:srcRect l="6880" r="4195"/>
          <a:stretch>
            <a:fillRect/>
          </a:stretch>
        </p:blipFill>
        <p:spPr bwMode="auto">
          <a:xfrm>
            <a:off x="323528" y="2708920"/>
            <a:ext cx="5184576" cy="2336710"/>
          </a:xfrm>
          <a:prstGeom prst="rect">
            <a:avLst/>
          </a:prstGeom>
          <a:noFill/>
        </p:spPr>
      </p:pic>
      <p:cxnSp>
        <p:nvCxnSpPr>
          <p:cNvPr id="25" name="직선 연결선 24"/>
          <p:cNvCxnSpPr/>
          <p:nvPr/>
        </p:nvCxnSpPr>
        <p:spPr>
          <a:xfrm flipV="1">
            <a:off x="179512" y="214290"/>
            <a:ext cx="4892554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179512" y="1412776"/>
            <a:ext cx="4963992" cy="566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0971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등록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940152" y="1484784"/>
            <a:ext cx="2880320" cy="35283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 점포등록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점포등록하기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회원가입</a:t>
            </a:r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화면으로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14" name="꺾인 연결선 13"/>
          <p:cNvCxnSpPr>
            <a:endCxn id="10" idx="1"/>
          </p:cNvCxnSpPr>
          <p:nvPr/>
        </p:nvCxnSpPr>
        <p:spPr>
          <a:xfrm flipV="1">
            <a:off x="3275856" y="3248980"/>
            <a:ext cx="2664296" cy="684076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691680" y="3717032"/>
            <a:ext cx="158417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07504" y="1556792"/>
            <a:ext cx="5976664" cy="4968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 descr="C:\Users\sist47\Desktop\chan\chan_store_capture\4_3_1.PNG"/>
          <p:cNvPicPr>
            <a:picLocks noChangeAspect="1" noChangeArrowheads="1"/>
          </p:cNvPicPr>
          <p:nvPr/>
        </p:nvPicPr>
        <p:blipFill>
          <a:blip r:embed="rId2" cstate="print"/>
          <a:srcRect l="8007"/>
          <a:stretch>
            <a:fillRect/>
          </a:stretch>
        </p:blipFill>
        <p:spPr bwMode="auto">
          <a:xfrm>
            <a:off x="179512" y="1950462"/>
            <a:ext cx="5790915" cy="4214842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179512" y="214290"/>
            <a:ext cx="4892554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179512" y="1412776"/>
            <a:ext cx="4963992" cy="566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0971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등록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56176" y="1556792"/>
            <a:ext cx="2880320" cy="35283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 점포정보입력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카테고리 선택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정보입력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를 발급받아 사용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323528" y="2564904"/>
            <a:ext cx="3528392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71600" y="5445224"/>
            <a:ext cx="2664296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9" idx="3"/>
          </p:cNvCxnSpPr>
          <p:nvPr/>
        </p:nvCxnSpPr>
        <p:spPr>
          <a:xfrm>
            <a:off x="3851920" y="2780928"/>
            <a:ext cx="2880320" cy="216024"/>
          </a:xfrm>
          <a:prstGeom prst="straightConnector1">
            <a:avLst/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0" idx="3"/>
          </p:cNvCxnSpPr>
          <p:nvPr/>
        </p:nvCxnSpPr>
        <p:spPr>
          <a:xfrm flipV="1">
            <a:off x="3635896" y="4293096"/>
            <a:ext cx="2520280" cy="1368152"/>
          </a:xfrm>
          <a:prstGeom prst="straightConnector1">
            <a:avLst/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07504" y="1628801"/>
            <a:ext cx="5976664" cy="446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179512" y="214290"/>
            <a:ext cx="4249612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321050" cy="148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7399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로그인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156176" y="1556792"/>
            <a:ext cx="2880320" cy="35283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 점포로그인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①입력 후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로그인 화면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 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</a:t>
            </a:r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와 비밀번호 입력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올바른 비밀번호 입력 시</a:t>
            </a:r>
            <a:endParaRPr lang="en-US" altLang="ko-KR" sz="19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점포메뉴 화면으로 </a:t>
            </a:r>
            <a:endParaRPr lang="en-US" altLang="ko-KR" sz="19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이동가능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그룹 27"/>
          <p:cNvGrpSpPr/>
          <p:nvPr/>
        </p:nvGrpSpPr>
        <p:grpSpPr>
          <a:xfrm>
            <a:off x="251520" y="1988840"/>
            <a:ext cx="5727309" cy="3672408"/>
            <a:chOff x="251520" y="1916833"/>
            <a:chExt cx="5727309" cy="3672408"/>
          </a:xfrm>
        </p:grpSpPr>
        <p:pic>
          <p:nvPicPr>
            <p:cNvPr id="2050" name="Picture 2" descr="C:\Users\sist47\Desktop\chan\chan_store_capture\4_store_logi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916833"/>
              <a:ext cx="5727309" cy="3672408"/>
            </a:xfrm>
            <a:prstGeom prst="rect">
              <a:avLst/>
            </a:prstGeom>
            <a:noFill/>
          </p:spPr>
        </p:pic>
        <p:sp>
          <p:nvSpPr>
            <p:cNvPr id="21" name="직사각형 20"/>
            <p:cNvSpPr/>
            <p:nvPr/>
          </p:nvSpPr>
          <p:spPr>
            <a:xfrm>
              <a:off x="1835696" y="2996952"/>
              <a:ext cx="1152128" cy="3600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59832" y="4869160"/>
              <a:ext cx="792088" cy="3600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43808" y="5229200"/>
              <a:ext cx="1008112" cy="3600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꺾인 연결선 19"/>
          <p:cNvCxnSpPr/>
          <p:nvPr/>
        </p:nvCxnSpPr>
        <p:spPr>
          <a:xfrm flipV="1">
            <a:off x="2987824" y="2924944"/>
            <a:ext cx="3312368" cy="28803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07504" y="1628801"/>
            <a:ext cx="5544616" cy="446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sist47\Desktop\chan\chan_store_capture\4_1_0_alter.PNG"/>
          <p:cNvPicPr>
            <a:picLocks noChangeAspect="1" noChangeArrowheads="1"/>
          </p:cNvPicPr>
          <p:nvPr/>
        </p:nvPicPr>
        <p:blipFill>
          <a:blip r:embed="rId2" cstate="print"/>
          <a:srcRect l="2489" r="6669"/>
          <a:stretch>
            <a:fillRect/>
          </a:stretch>
        </p:blipFill>
        <p:spPr bwMode="auto">
          <a:xfrm>
            <a:off x="251520" y="1988840"/>
            <a:ext cx="5256584" cy="380524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179512" y="214290"/>
            <a:ext cx="6035562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179512" y="1412776"/>
            <a:ext cx="6107000" cy="566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3830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정보 수정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타원 14"/>
          <p:cNvSpPr/>
          <p:nvPr/>
        </p:nvSpPr>
        <p:spPr>
          <a:xfrm>
            <a:off x="7407254" y="5527738"/>
            <a:ext cx="450894" cy="473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084168" y="1556792"/>
            <a:ext cx="2880320" cy="35283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로그인 이후</a:t>
            </a:r>
            <a:endParaRPr lang="en-US" altLang="ko-KR" sz="19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[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 메인 화면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]</a:t>
            </a: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점포정보 수정화면</a:t>
            </a:r>
            <a:endParaRPr lang="en-US" altLang="ko-KR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1619672" y="3356992"/>
            <a:ext cx="1944216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7504" y="1412777"/>
            <a:ext cx="5256584" cy="50405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sist47\Desktop\chan\chan_store_capture\4_1_1_searchMenu.PNG"/>
          <p:cNvPicPr>
            <a:picLocks noChangeAspect="1" noChangeArrowheads="1"/>
          </p:cNvPicPr>
          <p:nvPr/>
        </p:nvPicPr>
        <p:blipFill>
          <a:blip r:embed="rId2" cstate="print"/>
          <a:srcRect l="4031" t="5411" r="8636" b="13418"/>
          <a:stretch>
            <a:fillRect/>
          </a:stretch>
        </p:blipFill>
        <p:spPr bwMode="auto">
          <a:xfrm>
            <a:off x="395536" y="1628800"/>
            <a:ext cx="4680520" cy="216024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0257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메뉴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C:\Users\sist47\Desktop\chan\chan_store_capture\4_1_1_menu.PNG"/>
          <p:cNvPicPr>
            <a:picLocks noChangeAspect="1" noChangeArrowheads="1"/>
          </p:cNvPicPr>
          <p:nvPr/>
        </p:nvPicPr>
        <p:blipFill>
          <a:blip r:embed="rId4" cstate="print"/>
          <a:srcRect t="13125" r="1698" b="5501"/>
          <a:stretch>
            <a:fillRect/>
          </a:stretch>
        </p:blipFill>
        <p:spPr bwMode="auto">
          <a:xfrm>
            <a:off x="395536" y="3933056"/>
            <a:ext cx="4680520" cy="2232248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5724128" y="1556792"/>
            <a:ext cx="2880320" cy="35283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점포정보 수정화면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 메뉴조회 화면이동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현재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등록된 메뉴목록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확인가능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1619672" y="2636912"/>
            <a:ext cx="1296144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619672" y="4077072"/>
            <a:ext cx="1728192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</p:cNvCxnSpPr>
          <p:nvPr/>
        </p:nvCxnSpPr>
        <p:spPr>
          <a:xfrm flipV="1">
            <a:off x="3347864" y="3861048"/>
            <a:ext cx="2592288" cy="432048"/>
          </a:xfrm>
          <a:prstGeom prst="straightConnector1">
            <a:avLst/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07504" y="1484784"/>
            <a:ext cx="4176464" cy="5184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39952" y="1484784"/>
            <a:ext cx="4824536" cy="51845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C:\Users\sist47\Desktop\chan\chan_store_capture\4_3_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292" y="1628800"/>
            <a:ext cx="4206180" cy="4957736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0257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메뉴 추가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51520" y="4005064"/>
            <a:ext cx="4104456" cy="25922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점포정보 수정화면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 메뉴 추가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신규 등록매장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등록메뉴 없는 상태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3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가지 메뉴 추가</a:t>
            </a:r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 </a:t>
            </a:r>
          </a:p>
        </p:txBody>
      </p:sp>
      <p:pic>
        <p:nvPicPr>
          <p:cNvPr id="12" name="Picture 3" descr="C:\Users\sist47\Desktop\chan\chan_store_capture\4_1_1_searchMenu.PNG"/>
          <p:cNvPicPr>
            <a:picLocks noChangeAspect="1" noChangeArrowheads="1"/>
          </p:cNvPicPr>
          <p:nvPr/>
        </p:nvPicPr>
        <p:blipFill>
          <a:blip r:embed="rId4" cstate="print"/>
          <a:srcRect l="10749" t="5411" r="12667" b="13418"/>
          <a:stretch>
            <a:fillRect/>
          </a:stretch>
        </p:blipFill>
        <p:spPr bwMode="auto">
          <a:xfrm>
            <a:off x="251520" y="1700808"/>
            <a:ext cx="4104456" cy="2160240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1115616" y="3140968"/>
            <a:ext cx="1296144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2411760" y="2780928"/>
            <a:ext cx="2520280" cy="576064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932040" y="2564904"/>
            <a:ext cx="3528392" cy="39604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79512" y="1628800"/>
            <a:ext cx="8856984" cy="4824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0257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메뉴 삭제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C:\Users\sist47\Desktop\chan\chan_store_capture\4_1_3_deleteMenu_1.PNG"/>
          <p:cNvPicPr>
            <a:picLocks noChangeAspect="1" noChangeArrowheads="1"/>
          </p:cNvPicPr>
          <p:nvPr/>
        </p:nvPicPr>
        <p:blipFill>
          <a:blip r:embed="rId3" cstate="print"/>
          <a:srcRect l="11097" t="-1724" r="8453" b="-10345"/>
          <a:stretch>
            <a:fillRect/>
          </a:stretch>
        </p:blipFill>
        <p:spPr bwMode="auto">
          <a:xfrm>
            <a:off x="4788024" y="1752625"/>
            <a:ext cx="4176464" cy="4680520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467544" y="3933056"/>
            <a:ext cx="4104456" cy="20162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점포정보 수정화면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③ 메뉴 삭제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삭제 할 메뉴 번호를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선택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하여 삭제  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2" name="Picture 3" descr="C:\Users\sist47\Desktop\chan\chan_store_capture\4_1_1_searchMenu.PNG"/>
          <p:cNvPicPr>
            <a:picLocks noChangeAspect="1" noChangeArrowheads="1"/>
          </p:cNvPicPr>
          <p:nvPr/>
        </p:nvPicPr>
        <p:blipFill>
          <a:blip r:embed="rId4" cstate="print"/>
          <a:srcRect l="10749" t="18939" r="12667" b="13418"/>
          <a:stretch>
            <a:fillRect/>
          </a:stretch>
        </p:blipFill>
        <p:spPr bwMode="auto">
          <a:xfrm>
            <a:off x="467544" y="1824633"/>
            <a:ext cx="4104456" cy="1800200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1331640" y="3264793"/>
            <a:ext cx="1296144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2627784" y="2472705"/>
            <a:ext cx="2664296" cy="864096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92080" y="2328689"/>
            <a:ext cx="208823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08104" y="4941168"/>
            <a:ext cx="208823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1733575"/>
            <a:ext cx="9140280" cy="4536504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데이터 구조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64088" y="1772816"/>
            <a:ext cx="47525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데이터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아이디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비밀번호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이름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전화번호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</a:t>
            </a: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주소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배달 가능 여부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3284984"/>
            <a:ext cx="35283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점포 데이터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점포 아이디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비밀번호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점포명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전화번호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주소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누적 주문 수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23528" y="2996952"/>
            <a:ext cx="8568952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23528" y="4509120"/>
            <a:ext cx="8568952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64088" y="4797152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리뷰 데이터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점포 아이디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회원 아이디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리뷰내용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8" name="그림 17" descr="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1" y="1844824"/>
            <a:ext cx="4248472" cy="1080120"/>
          </a:xfrm>
          <a:prstGeom prst="rect">
            <a:avLst/>
          </a:prstGeom>
        </p:spPr>
      </p:pic>
      <p:pic>
        <p:nvPicPr>
          <p:cNvPr id="19" name="그림 18" descr="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3284984"/>
            <a:ext cx="5184576" cy="936104"/>
          </a:xfrm>
          <a:prstGeom prst="rect">
            <a:avLst/>
          </a:prstGeom>
        </p:spPr>
      </p:pic>
      <p:pic>
        <p:nvPicPr>
          <p:cNvPr id="20" name="그림 19" descr="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528" y="4725144"/>
            <a:ext cx="3888432" cy="10900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9512" y="1628800"/>
            <a:ext cx="8856984" cy="4824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메뉴 삭제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C:\Users\sist47\Desktop\chan\chan_store_capture\4_1_3_deleteMenu_2.PNG"/>
          <p:cNvPicPr>
            <a:picLocks noChangeAspect="1" noChangeArrowheads="1"/>
          </p:cNvPicPr>
          <p:nvPr/>
        </p:nvPicPr>
        <p:blipFill>
          <a:blip r:embed="rId3" cstate="print"/>
          <a:srcRect l="11678" t="13302" r="10338" b="6887"/>
          <a:stretch>
            <a:fillRect/>
          </a:stretch>
        </p:blipFill>
        <p:spPr bwMode="auto">
          <a:xfrm>
            <a:off x="4427984" y="1916832"/>
            <a:ext cx="4464496" cy="2304256"/>
          </a:xfrm>
          <a:prstGeom prst="rect">
            <a:avLst/>
          </a:prstGeom>
          <a:noFill/>
        </p:spPr>
      </p:pic>
      <p:cxnSp>
        <p:nvCxnSpPr>
          <p:cNvPr id="30" name="직선 연결선 29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C:\Users\sist47\Desktop\chan\chan_store_capture\4_1_3_deleteMenu_1.PNG"/>
          <p:cNvPicPr>
            <a:picLocks noChangeAspect="1" noChangeArrowheads="1"/>
          </p:cNvPicPr>
          <p:nvPr/>
        </p:nvPicPr>
        <p:blipFill>
          <a:blip r:embed="rId4" cstate="print"/>
          <a:srcRect l="11097" t="3448" r="11227"/>
          <a:stretch>
            <a:fillRect/>
          </a:stretch>
        </p:blipFill>
        <p:spPr bwMode="auto">
          <a:xfrm>
            <a:off x="323528" y="1916832"/>
            <a:ext cx="4032448" cy="4032448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4572000" y="4365104"/>
            <a:ext cx="4104456" cy="20162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삭제 이전과 삭제 이후 확인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[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메뉴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3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가지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]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→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[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메뉴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2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가지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]</a:t>
            </a:r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4067944" y="1916832"/>
            <a:ext cx="576064" cy="864096"/>
          </a:xfrm>
          <a:prstGeom prst="downArrow">
            <a:avLst>
              <a:gd name="adj1" fmla="val 33862"/>
              <a:gd name="adj2" fmla="val 36772"/>
            </a:avLst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07504" y="1628801"/>
            <a:ext cx="5544616" cy="446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C:\Users\sist47\Desktop\chan\chan_store_capture\4_2_searchOrder.PNG"/>
          <p:cNvPicPr>
            <a:picLocks noChangeAspect="1" noChangeArrowheads="1"/>
          </p:cNvPicPr>
          <p:nvPr/>
        </p:nvPicPr>
        <p:blipFill>
          <a:blip r:embed="rId2" cstate="print"/>
          <a:srcRect l="9967" r="9193"/>
          <a:stretch>
            <a:fillRect/>
          </a:stretch>
        </p:blipFill>
        <p:spPr bwMode="auto">
          <a:xfrm>
            <a:off x="251520" y="2060848"/>
            <a:ext cx="5256584" cy="3448050"/>
          </a:xfrm>
          <a:prstGeom prst="rect">
            <a:avLst/>
          </a:prstGeom>
          <a:noFill/>
        </p:spPr>
      </p:pic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고객 주문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연결선 23"/>
          <p:cNvCxnSpPr/>
          <p:nvPr/>
        </p:nvCxnSpPr>
        <p:spPr>
          <a:xfrm flipV="1">
            <a:off x="179512" y="214290"/>
            <a:ext cx="6035562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79512" y="1412776"/>
            <a:ext cx="6107000" cy="566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012160" y="2204864"/>
            <a:ext cx="2880320" cy="27363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②고객 주문 조회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화면으로 이동</a:t>
            </a:r>
            <a:endParaRPr lang="en-US" altLang="ko-KR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1403648" y="3717032"/>
            <a:ext cx="1944216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07504" y="1628801"/>
            <a:ext cx="5544616" cy="446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179512" y="214290"/>
            <a:ext cx="5964124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5964124" cy="148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 대기 목록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51520" y="2420888"/>
            <a:ext cx="5256584" cy="2952328"/>
            <a:chOff x="3071802" y="2255376"/>
            <a:chExt cx="6000792" cy="3486855"/>
          </a:xfrm>
        </p:grpSpPr>
        <p:pic>
          <p:nvPicPr>
            <p:cNvPr id="9220" name="Picture 4" descr="C:\Users\sist47\Desktop\chan\chan_store_capture\4_2_2_waitOrder.PNG"/>
            <p:cNvPicPr>
              <a:picLocks noChangeAspect="1" noChangeArrowheads="1"/>
            </p:cNvPicPr>
            <p:nvPr/>
          </p:nvPicPr>
          <p:blipFill>
            <a:blip r:embed="rId4" cstate="print"/>
            <a:srcRect t="7143" b="-4762"/>
            <a:stretch>
              <a:fillRect/>
            </a:stretch>
          </p:blipFill>
          <p:spPr bwMode="auto">
            <a:xfrm>
              <a:off x="3071802" y="2255376"/>
              <a:ext cx="6000792" cy="3486855"/>
            </a:xfrm>
            <a:prstGeom prst="rect">
              <a:avLst/>
            </a:prstGeom>
            <a:noFill/>
          </p:spPr>
        </p:pic>
        <p:sp>
          <p:nvSpPr>
            <p:cNvPr id="18" name="타원 17"/>
            <p:cNvSpPr/>
            <p:nvPr/>
          </p:nvSpPr>
          <p:spPr>
            <a:xfrm>
              <a:off x="5500694" y="5143512"/>
              <a:ext cx="428628" cy="357190"/>
            </a:xfrm>
            <a:prstGeom prst="ellipse">
              <a:avLst/>
            </a:prstGeom>
            <a:noFill/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012160" y="2204864"/>
            <a:ext cx="2880320" cy="27363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②주문 대기 목록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조회 화면으로 이동</a:t>
            </a:r>
            <a:endParaRPr lang="en-US" altLang="ko-KR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1619672" y="3861048"/>
            <a:ext cx="1944216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84784"/>
            <a:ext cx="6300192" cy="5373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C:\Users\sist47\Desktop\chan\chan_store_capture\4_2_2_waitOrder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643050"/>
            <a:ext cx="5832648" cy="4955970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</p:pic>
      <p:cxnSp>
        <p:nvCxnSpPr>
          <p:cNvPr id="4" name="직선 연결선 3"/>
          <p:cNvCxnSpPr/>
          <p:nvPr/>
        </p:nvCxnSpPr>
        <p:spPr>
          <a:xfrm flipV="1">
            <a:off x="179512" y="214290"/>
            <a:ext cx="5964124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5964124" cy="148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 대기 목록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2225946" y="6281960"/>
            <a:ext cx="428628" cy="357190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084168" y="1772816"/>
            <a:ext cx="3059832" cy="32403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대기중인 주문 목록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개별 주문에 대한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간단한 정보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상세보기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주문자명을 이용하여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세부내용 조회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꺾인 연결선 23"/>
          <p:cNvCxnSpPr/>
          <p:nvPr/>
        </p:nvCxnSpPr>
        <p:spPr>
          <a:xfrm flipV="1">
            <a:off x="2771800" y="4365104"/>
            <a:ext cx="3600400" cy="136815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547664" y="5589240"/>
            <a:ext cx="1224136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/>
          <p:nvPr/>
        </p:nvCxnSpPr>
        <p:spPr>
          <a:xfrm flipV="1">
            <a:off x="6012160" y="2924944"/>
            <a:ext cx="648072" cy="288032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79512" y="2276872"/>
            <a:ext cx="5832648" cy="14401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47664" y="4005064"/>
            <a:ext cx="1224136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179512" y="214290"/>
            <a:ext cx="5964124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5964124" cy="148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 대기 목록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395536" y="1484784"/>
            <a:ext cx="4896544" cy="5373216"/>
            <a:chOff x="395536" y="1484784"/>
            <a:chExt cx="4896544" cy="5373216"/>
          </a:xfrm>
        </p:grpSpPr>
        <p:sp>
          <p:nvSpPr>
            <p:cNvPr id="10" name="직사각형 9"/>
            <p:cNvSpPr/>
            <p:nvPr/>
          </p:nvSpPr>
          <p:spPr>
            <a:xfrm>
              <a:off x="395536" y="1484784"/>
              <a:ext cx="4896544" cy="5373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66" name="Picture 2" descr="C:\Users\sist47\Desktop\chan\chan_store_capture\4_2_2_waitOrder_2.PNG"/>
            <p:cNvPicPr>
              <a:picLocks noChangeAspect="1" noChangeArrowheads="1"/>
            </p:cNvPicPr>
            <p:nvPr/>
          </p:nvPicPr>
          <p:blipFill>
            <a:blip r:embed="rId4" cstate="print"/>
            <a:srcRect l="16862" r="8462"/>
            <a:stretch>
              <a:fillRect/>
            </a:stretch>
          </p:blipFill>
          <p:spPr bwMode="auto">
            <a:xfrm>
              <a:off x="611560" y="1556792"/>
              <a:ext cx="4464496" cy="5072097"/>
            </a:xfrm>
            <a:prstGeom prst="rect">
              <a:avLst/>
            </a:prstGeom>
            <a:noFill/>
          </p:spPr>
        </p:pic>
        <p:sp>
          <p:nvSpPr>
            <p:cNvPr id="18" name="타원 17"/>
            <p:cNvSpPr/>
            <p:nvPr/>
          </p:nvSpPr>
          <p:spPr>
            <a:xfrm>
              <a:off x="1979712" y="6309320"/>
              <a:ext cx="428628" cy="288032"/>
            </a:xfrm>
            <a:prstGeom prst="ellipse">
              <a:avLst/>
            </a:prstGeom>
            <a:noFill/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436096" y="1556792"/>
            <a:ext cx="3240360" cy="33843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주문자명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을 이용하여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[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세부내용 조회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]</a:t>
            </a:r>
          </a:p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출력 된 세부내용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점포가 주문을 수락할 경우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 주문 수락 입력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꺾인 연결선 15"/>
          <p:cNvCxnSpPr/>
          <p:nvPr/>
        </p:nvCxnSpPr>
        <p:spPr>
          <a:xfrm rot="10800000" flipV="1">
            <a:off x="4860032" y="3212976"/>
            <a:ext cx="1224136" cy="288032"/>
          </a:xfrm>
          <a:prstGeom prst="bentConnector3">
            <a:avLst>
              <a:gd name="adj1" fmla="val 64006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115616" y="2060848"/>
            <a:ext cx="3744416" cy="28083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79512" y="1484784"/>
            <a:ext cx="5112568" cy="5373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현재 주문 목록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C:\Users\sist47\Desktop\chan\chan_store_capture\4_2_1_currenOrder.PNG"/>
          <p:cNvPicPr>
            <a:picLocks noChangeAspect="1" noChangeArrowheads="1"/>
          </p:cNvPicPr>
          <p:nvPr/>
        </p:nvPicPr>
        <p:blipFill>
          <a:blip r:embed="rId4" cstate="print"/>
          <a:srcRect l="5567" r="6752"/>
          <a:stretch>
            <a:fillRect/>
          </a:stretch>
        </p:blipFill>
        <p:spPr bwMode="auto">
          <a:xfrm>
            <a:off x="251520" y="1628800"/>
            <a:ext cx="4968552" cy="2448272"/>
          </a:xfrm>
          <a:prstGeom prst="rect">
            <a:avLst/>
          </a:prstGeom>
          <a:noFill/>
        </p:spPr>
      </p:pic>
      <p:sp>
        <p:nvSpPr>
          <p:cNvPr id="18" name="타원 17"/>
          <p:cNvSpPr/>
          <p:nvPr/>
        </p:nvSpPr>
        <p:spPr>
          <a:xfrm>
            <a:off x="2195736" y="3717032"/>
            <a:ext cx="346722" cy="309856"/>
          </a:xfrm>
          <a:prstGeom prst="ellipse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C:\Users\sist47\Desktop\chan\chan_store_capture\4_2_1_currenOrder_end.PNG"/>
          <p:cNvPicPr>
            <a:picLocks noChangeAspect="1" noChangeArrowheads="1"/>
          </p:cNvPicPr>
          <p:nvPr/>
        </p:nvPicPr>
        <p:blipFill>
          <a:blip r:embed="rId5" cstate="print"/>
          <a:srcRect r="3968" b="1721"/>
          <a:stretch>
            <a:fillRect/>
          </a:stretch>
        </p:blipFill>
        <p:spPr bwMode="auto">
          <a:xfrm>
            <a:off x="251520" y="4293096"/>
            <a:ext cx="4904851" cy="1800200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5580112" y="1988840"/>
            <a:ext cx="3240360" cy="2880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①현재 주문 목록으로 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수락한 주문 목록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의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조회 가능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배달경과에 대한 정보는</a:t>
            </a:r>
            <a:endParaRPr lang="en-US" altLang="ko-KR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배달조회에서 확인가능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en-US" altLang="ko-KR" sz="16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1475656" y="2492896"/>
            <a:ext cx="187220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07504" y="1844824"/>
            <a:ext cx="5328592" cy="4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9" name="Picture 3" descr="C:\Users\sist47\Desktop\chan\chan_store_capture\4_2_3_searchDilivery.PNG"/>
          <p:cNvPicPr>
            <a:picLocks noChangeAspect="1" noChangeArrowheads="1"/>
          </p:cNvPicPr>
          <p:nvPr/>
        </p:nvPicPr>
        <p:blipFill>
          <a:blip r:embed="rId3" cstate="print"/>
          <a:srcRect l="10859" r="8782"/>
          <a:stretch>
            <a:fillRect/>
          </a:stretch>
        </p:blipFill>
        <p:spPr bwMode="auto">
          <a:xfrm>
            <a:off x="179512" y="2204864"/>
            <a:ext cx="5184576" cy="346607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179512" y="214290"/>
            <a:ext cx="4892554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892554" cy="148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7286644" y="5500702"/>
            <a:ext cx="428628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80112" y="2060848"/>
            <a:ext cx="3240360" cy="2880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③ 배달 조회 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화면으로 이동</a:t>
            </a:r>
            <a:endParaRPr lang="en-US" altLang="ko-KR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1259632" y="4365104"/>
            <a:ext cx="1584176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7504" y="1484784"/>
            <a:ext cx="5688632" cy="5373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 descr="C:\Users\sist47\Desktop\chan\chan_store_capture\4_2_3_searchDilivery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43050"/>
            <a:ext cx="5435619" cy="505564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179512" y="214290"/>
            <a:ext cx="4892554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892554" cy="148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796136" y="2060848"/>
            <a:ext cx="3240360" cy="2880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③ 배달 조회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현재까지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수락한 주문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에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대하여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 상태 조회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4499992" y="2132856"/>
            <a:ext cx="1080120" cy="44644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>
            <a:off x="5580112" y="3573016"/>
            <a:ext cx="576064" cy="360040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07504" y="1844824"/>
            <a:ext cx="5328592" cy="4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 descr="C:\Users\sist47\Desktop\chan\chan_store_capture\4_2_3_searchDilivery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274" y="2214555"/>
            <a:ext cx="4790071" cy="3446693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179512" y="214290"/>
            <a:ext cx="4892554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892554" cy="148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395536" y="2852936"/>
            <a:ext cx="4464496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580112" y="2060848"/>
            <a:ext cx="3240360" cy="2880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③ 배달 조회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배달이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미완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인 주문의 경우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그 내역은 </a:t>
            </a:r>
            <a:r>
              <a:rPr lang="ko-KR" altLang="en-US" sz="2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최하단에서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확인가능</a:t>
            </a:r>
            <a:endParaRPr lang="en-US" altLang="ko-KR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4283968" y="2564904"/>
            <a:ext cx="72008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07504" y="1844824"/>
            <a:ext cx="5472608" cy="41764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 descr="C:\Users\sist47\Desktop\chan\chan_store_capture\4_2_4_review.PNG"/>
          <p:cNvPicPr>
            <a:picLocks noChangeAspect="1" noChangeArrowheads="1"/>
          </p:cNvPicPr>
          <p:nvPr/>
        </p:nvPicPr>
        <p:blipFill>
          <a:blip r:embed="rId3" cstate="print"/>
          <a:srcRect l="6422" r="8604"/>
          <a:stretch>
            <a:fillRect/>
          </a:stretch>
        </p:blipFill>
        <p:spPr bwMode="auto">
          <a:xfrm>
            <a:off x="179512" y="2138137"/>
            <a:ext cx="5256584" cy="3523111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 flipV="1">
            <a:off x="179512" y="214290"/>
            <a:ext cx="6035562" cy="22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179512" y="1356158"/>
            <a:ext cx="6035562" cy="566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525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 </a:t>
            </a:r>
            <a:r>
              <a:rPr lang="en-US" altLang="ko-KR" sz="4000" b="1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고객 리뷰 조회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724128" y="2132856"/>
            <a:ext cx="3240360" cy="2880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③ 고객리뷰조회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화면으로 이동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 l="18900" t="23800" r="50782" b="28167"/>
          <a:stretch>
            <a:fillRect/>
          </a:stretch>
        </p:blipFill>
        <p:spPr bwMode="auto">
          <a:xfrm>
            <a:off x="7271792" y="5189554"/>
            <a:ext cx="1872208" cy="16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1475656" y="4725144"/>
            <a:ext cx="1944216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733575"/>
            <a:ext cx="9140280" cy="4536504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데이터 구조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92080" y="2587551"/>
            <a:ext cx="2808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 &lt;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메뉴 가격 데이터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점포 아이디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메뉴 가격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6136" y="4531767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메뉴 데이터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점포 아이디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메뉴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6" name="그림 15" descr="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680" y="1976363"/>
            <a:ext cx="3240360" cy="1812677"/>
          </a:xfrm>
          <a:prstGeom prst="rect">
            <a:avLst/>
          </a:prstGeom>
        </p:spPr>
      </p:pic>
      <p:pic>
        <p:nvPicPr>
          <p:cNvPr id="23" name="그림 22" descr="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5576" y="4221088"/>
            <a:ext cx="4913790" cy="1440160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23528" y="4005064"/>
            <a:ext cx="8568952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691680" y="2928934"/>
            <a:ext cx="590465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5, </a:t>
            </a:r>
            <a:r>
              <a:rPr lang="ko-KR" alt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라 이 더</a:t>
            </a:r>
            <a:endParaRPr lang="en-US" altLang="ko-KR" sz="88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14414" y="4319385"/>
            <a:ext cx="721523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기능 구현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214282" y="42860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95536" y="1700808"/>
            <a:ext cx="5112568" cy="43924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24128" y="2276872"/>
            <a:ext cx="2880320" cy="2880320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5.</a:t>
            </a:r>
            <a:r>
              <a:rPr lang="ko-KR" altLang="en-US" sz="24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입력</a:t>
            </a:r>
            <a:endParaRPr lang="ko-KR" altLang="en-US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25"/>
          <p:cNvGrpSpPr/>
          <p:nvPr/>
        </p:nvGrpSpPr>
        <p:grpSpPr>
          <a:xfrm>
            <a:off x="683568" y="1916832"/>
            <a:ext cx="4680520" cy="3915561"/>
            <a:chOff x="971600" y="1484784"/>
            <a:chExt cx="4680520" cy="3915561"/>
          </a:xfrm>
        </p:grpSpPr>
        <p:pic>
          <p:nvPicPr>
            <p:cNvPr id="8" name="그림 7" descr="2.png"/>
            <p:cNvPicPr>
              <a:picLocks noChangeAspect="1"/>
            </p:cNvPicPr>
            <p:nvPr/>
          </p:nvPicPr>
          <p:blipFill>
            <a:blip r:embed="rId3" cstate="print"/>
            <a:srcRect l="57487" t="18200" r="776" b="19728"/>
            <a:stretch>
              <a:fillRect/>
            </a:stretch>
          </p:blipFill>
          <p:spPr>
            <a:xfrm>
              <a:off x="971600" y="1484784"/>
              <a:ext cx="4680520" cy="3915561"/>
            </a:xfrm>
            <a:prstGeom prst="rect">
              <a:avLst/>
            </a:prstGeom>
          </p:spPr>
        </p:pic>
        <p:sp>
          <p:nvSpPr>
            <p:cNvPr id="18" name="액자 17"/>
            <p:cNvSpPr/>
            <p:nvPr/>
          </p:nvSpPr>
          <p:spPr>
            <a:xfrm>
              <a:off x="2627784" y="3600145"/>
              <a:ext cx="1008112" cy="288032"/>
            </a:xfrm>
            <a:prstGeom prst="frame">
              <a:avLst/>
            </a:prstGeom>
            <a:solidFill>
              <a:srgbClr val="009999"/>
            </a:solidFill>
            <a:ln w="3175"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 descr="2.JPG"/>
          <p:cNvPicPr>
            <a:picLocks noChangeAspect="1"/>
          </p:cNvPicPr>
          <p:nvPr/>
        </p:nvPicPr>
        <p:blipFill>
          <a:blip r:embed="rId4" cstate="print"/>
          <a:srcRect t="78711" b="1935"/>
          <a:stretch>
            <a:fillRect/>
          </a:stretch>
        </p:blipFill>
        <p:spPr>
          <a:xfrm>
            <a:off x="683568" y="4896290"/>
            <a:ext cx="4666521" cy="720079"/>
          </a:xfrm>
          <a:prstGeom prst="rect">
            <a:avLst/>
          </a:prstGeom>
        </p:spPr>
      </p:pic>
      <p:cxnSp>
        <p:nvCxnSpPr>
          <p:cNvPr id="17" name="꺾인 연결선 16"/>
          <p:cNvCxnSpPr>
            <a:stCxn id="18" idx="3"/>
          </p:cNvCxnSpPr>
          <p:nvPr/>
        </p:nvCxnSpPr>
        <p:spPr>
          <a:xfrm flipV="1">
            <a:off x="3347864" y="3573017"/>
            <a:ext cx="2376264" cy="603192"/>
          </a:xfrm>
          <a:prstGeom prst="bentConnector3">
            <a:avLst>
              <a:gd name="adj1" fmla="val 50000"/>
            </a:avLst>
          </a:prstGeom>
          <a:ln w="381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95536" y="1700808"/>
            <a:ext cx="5112568" cy="43924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3924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메인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3.JPG"/>
          <p:cNvPicPr>
            <a:picLocks noChangeAspect="1"/>
          </p:cNvPicPr>
          <p:nvPr/>
        </p:nvPicPr>
        <p:blipFill>
          <a:blip r:embed="rId3" cstate="print"/>
          <a:srcRect l="5559" r="4111"/>
          <a:stretch>
            <a:fillRect/>
          </a:stretch>
        </p:blipFill>
        <p:spPr>
          <a:xfrm>
            <a:off x="611560" y="2060848"/>
            <a:ext cx="4680520" cy="340042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411760" y="3789040"/>
            <a:ext cx="1584176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5724128" y="2276872"/>
            <a:ext cx="2880320" cy="2880320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 </a:t>
            </a:r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신청하기 입력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회원 가입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화면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 이동</a:t>
            </a:r>
            <a:endParaRPr lang="ko-KR" altLang="en-US" sz="20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95536" y="1484784"/>
            <a:ext cx="5112568" cy="51125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5724128" y="1772816"/>
            <a:ext cx="2880320" cy="3456384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회원 가입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에서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신청에 필요한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정보들을 입력한다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가입완료 후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로그인이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가능해지면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메인화면</a:t>
            </a:r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이동하여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로그인</a:t>
            </a:r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3367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가입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1628800"/>
            <a:ext cx="4608511" cy="3168352"/>
          </a:xfrm>
          <a:prstGeom prst="rect">
            <a:avLst/>
          </a:prstGeom>
        </p:spPr>
      </p:pic>
      <p:pic>
        <p:nvPicPr>
          <p:cNvPr id="10" name="그림 9" descr="5.JPG"/>
          <p:cNvPicPr>
            <a:picLocks noChangeAspect="1"/>
          </p:cNvPicPr>
          <p:nvPr/>
        </p:nvPicPr>
        <p:blipFill>
          <a:blip r:embed="rId5" cstate="print"/>
          <a:srcRect l="6667" r="4000"/>
          <a:stretch>
            <a:fillRect/>
          </a:stretch>
        </p:blipFill>
        <p:spPr>
          <a:xfrm>
            <a:off x="539552" y="5013176"/>
            <a:ext cx="4824536" cy="1314450"/>
          </a:xfrm>
          <a:prstGeom prst="rect">
            <a:avLst/>
          </a:prstGeom>
        </p:spPr>
      </p:pic>
      <p:cxnSp>
        <p:nvCxnSpPr>
          <p:cNvPr id="20" name="꺾인 연결선 19"/>
          <p:cNvCxnSpPr/>
          <p:nvPr/>
        </p:nvCxnSpPr>
        <p:spPr>
          <a:xfrm>
            <a:off x="4644008" y="1916832"/>
            <a:ext cx="1080120" cy="792088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19672" y="1772816"/>
            <a:ext cx="3024336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1560" y="5661248"/>
            <a:ext cx="2664296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/>
          <p:nvPr/>
        </p:nvCxnSpPr>
        <p:spPr>
          <a:xfrm flipV="1">
            <a:off x="3275856" y="4725144"/>
            <a:ext cx="2448272" cy="1152128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95536" y="2060848"/>
            <a:ext cx="5112568" cy="3816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5724128" y="2276872"/>
            <a:ext cx="2880320" cy="2952328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①번 입력 시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로그인 화면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으로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이동이 가능하다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3924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메인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3.JPG"/>
          <p:cNvPicPr>
            <a:picLocks noChangeAspect="1"/>
          </p:cNvPicPr>
          <p:nvPr/>
        </p:nvPicPr>
        <p:blipFill>
          <a:blip r:embed="rId4" cstate="print"/>
          <a:srcRect l="5585" r="-532"/>
          <a:stretch>
            <a:fillRect/>
          </a:stretch>
        </p:blipFill>
        <p:spPr>
          <a:xfrm>
            <a:off x="539552" y="2276872"/>
            <a:ext cx="4896544" cy="33843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95736" y="3140968"/>
            <a:ext cx="1008112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/>
          <p:nvPr/>
        </p:nvCxnSpPr>
        <p:spPr>
          <a:xfrm>
            <a:off x="3203848" y="3212976"/>
            <a:ext cx="2520280" cy="720080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95536" y="1700808"/>
            <a:ext cx="5112568" cy="4680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5724128" y="2276872"/>
            <a:ext cx="2880320" cy="2952328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ID /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비밀번호 입력 화면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만일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잘못된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ID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나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비밀번호 입력 시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재입력 메시지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가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나타난다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195736" y="3140968"/>
            <a:ext cx="1008112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4860032" y="4581129"/>
            <a:ext cx="1224137" cy="1224135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583264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로그인 화면</a:t>
            </a:r>
          </a:p>
          <a:p>
            <a:pPr marL="342900" indent="-342900"/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1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1916832"/>
            <a:ext cx="4464496" cy="3726219"/>
          </a:xfrm>
          <a:prstGeom prst="rect">
            <a:avLst/>
          </a:prstGeom>
        </p:spPr>
      </p:pic>
      <p:pic>
        <p:nvPicPr>
          <p:cNvPr id="17" name="그림 16" descr="1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5576" y="5733256"/>
            <a:ext cx="4506788" cy="40005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475656" y="3645024"/>
            <a:ext cx="1008112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47664" y="4941168"/>
            <a:ext cx="1296144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95536" y="1700808"/>
            <a:ext cx="5112568" cy="4680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5724128" y="2276872"/>
            <a:ext cx="2880320" cy="2952328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①번 입력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진행 중인 배달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을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확인할 수 있다</a:t>
            </a:r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1206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업무 시작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 descr="7.JPG"/>
          <p:cNvPicPr>
            <a:picLocks noChangeAspect="1"/>
          </p:cNvPicPr>
          <p:nvPr/>
        </p:nvPicPr>
        <p:blipFill>
          <a:blip r:embed="rId4" cstate="print"/>
          <a:srcRect l="2831" r="2316"/>
          <a:stretch>
            <a:fillRect/>
          </a:stretch>
        </p:blipFill>
        <p:spPr>
          <a:xfrm>
            <a:off x="611560" y="2060848"/>
            <a:ext cx="4752528" cy="40481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79712" y="3068960"/>
            <a:ext cx="1728192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1520" y="1700808"/>
            <a:ext cx="4176464" cy="4680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4716016" y="3861048"/>
            <a:ext cx="2880320" cy="2016224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배달 완료 후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번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배달완료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을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선택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진행 중인 주문이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사라진다</a:t>
            </a:r>
          </a:p>
          <a:p>
            <a:pPr algn="ctr"/>
            <a:endParaRPr lang="ko-KR" altLang="en-US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98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진행 중인 배달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1916832"/>
            <a:ext cx="3743825" cy="432048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572000" y="1700808"/>
            <a:ext cx="3960440" cy="18722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11.JPG"/>
          <p:cNvPicPr>
            <a:picLocks noChangeAspect="1"/>
          </p:cNvPicPr>
          <p:nvPr/>
        </p:nvPicPr>
        <p:blipFill>
          <a:blip r:embed="rId5" cstate="print"/>
          <a:srcRect l="14345" t="9054" r="13929"/>
          <a:stretch>
            <a:fillRect/>
          </a:stretch>
        </p:blipFill>
        <p:spPr>
          <a:xfrm>
            <a:off x="4716016" y="1916832"/>
            <a:ext cx="3600400" cy="1446659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923928" y="2204864"/>
            <a:ext cx="864096" cy="432048"/>
          </a:xfrm>
          <a:prstGeom prst="rightArrow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1560" y="4869160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04048" y="1916832"/>
            <a:ext cx="187220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1206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업무 시작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3779912" y="3717032"/>
            <a:ext cx="1440160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3528" y="1700808"/>
            <a:ext cx="5400600" cy="4680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 descr="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1988840"/>
            <a:ext cx="4968552" cy="40481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40152" y="2060848"/>
            <a:ext cx="2880320" cy="2952328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②번 입력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 완료 목록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을 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확인할 수 있다</a:t>
            </a:r>
            <a:r>
              <a:rPr lang="en-US" altLang="ko-KR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720" y="3645024"/>
            <a:ext cx="1728192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9512" y="2060848"/>
            <a:ext cx="5256584" cy="36724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9127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배달 완료 목록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520" y="1484784"/>
            <a:ext cx="5328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자세히 볼 주문 번호 입력 후 주문 상세보기 화면 이동</a:t>
            </a:r>
            <a:endParaRPr lang="ko-KR" altLang="en-US" sz="16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9" name="그림 8" descr="9.JPG"/>
          <p:cNvPicPr>
            <a:picLocks noChangeAspect="1"/>
          </p:cNvPicPr>
          <p:nvPr/>
        </p:nvPicPr>
        <p:blipFill>
          <a:blip r:embed="rId3" cstate="print"/>
          <a:srcRect r="4608"/>
          <a:stretch>
            <a:fillRect/>
          </a:stretch>
        </p:blipFill>
        <p:spPr>
          <a:xfrm>
            <a:off x="323528" y="2636912"/>
            <a:ext cx="4968552" cy="252028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5868144" y="2060848"/>
            <a:ext cx="2880320" cy="2952328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 완료목록</a:t>
            </a:r>
            <a:r>
              <a:rPr lang="en-US" altLang="ko-KR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endParaRPr lang="en-US" altLang="ko-KR" sz="24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u="sng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자세히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볼 주문의 경우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 번호 입력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 상세보기 </a:t>
            </a:r>
            <a:endParaRPr lang="en-US" altLang="ko-KR" sz="20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화면으로 이동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99592" y="4365104"/>
            <a:ext cx="2088232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2987824" y="4437112"/>
            <a:ext cx="3384376" cy="216024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2555776" y="2928934"/>
            <a:ext cx="410445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1, </a:t>
            </a:r>
            <a:r>
              <a:rPr lang="ko-KR" alt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회 원</a:t>
            </a:r>
            <a:endParaRPr lang="en-US" altLang="ko-KR" sz="88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14414" y="4319385"/>
            <a:ext cx="721523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기능 구현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214282" y="42860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95536" y="1556792"/>
            <a:ext cx="4546203" cy="48571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9127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배달 완료 목록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 descr="10.JPG"/>
          <p:cNvPicPr>
            <a:picLocks noChangeAspect="1"/>
          </p:cNvPicPr>
          <p:nvPr/>
        </p:nvPicPr>
        <p:blipFill>
          <a:blip r:embed="rId3" cstate="print"/>
          <a:srcRect l="11488" t="4606" r="8634"/>
          <a:stretch>
            <a:fillRect/>
          </a:stretch>
        </p:blipFill>
        <p:spPr>
          <a:xfrm>
            <a:off x="611561" y="1988841"/>
            <a:ext cx="4059168" cy="396044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5436096" y="2132856"/>
            <a:ext cx="2880320" cy="2952328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주문 상세보기</a:t>
            </a:r>
            <a:r>
              <a:rPr lang="en-US" altLang="ko-KR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</a:p>
          <a:p>
            <a:pPr algn="ctr"/>
            <a:endParaRPr lang="en-US" altLang="ko-KR" sz="24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상세 페이지로 이동하여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주문에 대한 </a:t>
            </a:r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고객정보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와</a:t>
            </a:r>
            <a:endParaRPr lang="en-US" altLang="ko-KR" sz="2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점포정보 조회가능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87624" y="2060848"/>
            <a:ext cx="1656184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/>
          <p:nvPr/>
        </p:nvCxnSpPr>
        <p:spPr>
          <a:xfrm>
            <a:off x="2843808" y="2276872"/>
            <a:ext cx="2592288" cy="1224136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7544" y="1556792"/>
            <a:ext cx="5040560" cy="48571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1206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-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업무 시작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 descr="7.JPG"/>
          <p:cNvPicPr>
            <a:picLocks noChangeAspect="1"/>
          </p:cNvPicPr>
          <p:nvPr/>
        </p:nvPicPr>
        <p:blipFill>
          <a:blip r:embed="rId3" cstate="print"/>
          <a:srcRect l="5663" r="6563"/>
          <a:stretch>
            <a:fillRect/>
          </a:stretch>
        </p:blipFill>
        <p:spPr>
          <a:xfrm>
            <a:off x="755576" y="1901155"/>
            <a:ext cx="4464496" cy="40481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5940152" y="2132856"/>
            <a:ext cx="2880320" cy="2952328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③번 입력 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↓</a:t>
            </a:r>
            <a:endParaRPr lang="en-US" altLang="ko-K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 가능 여부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를 확인할 수 있다</a:t>
            </a:r>
            <a:endParaRPr lang="ko-KR" altLang="en-US" sz="24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779912" y="3429000"/>
            <a:ext cx="2664296" cy="864096"/>
          </a:xfrm>
          <a:prstGeom prst="bentConnector3">
            <a:avLst>
              <a:gd name="adj1" fmla="val 50000"/>
            </a:avLst>
          </a:prstGeom>
          <a:ln w="254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79712" y="4221088"/>
            <a:ext cx="180020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1844824"/>
            <a:ext cx="9144000" cy="3096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69127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err="1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라이더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–</a:t>
            </a:r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 배달 가능 여부 화면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 descr="13.JPG"/>
          <p:cNvPicPr>
            <a:picLocks noChangeAspect="1"/>
          </p:cNvPicPr>
          <p:nvPr/>
        </p:nvPicPr>
        <p:blipFill>
          <a:blip r:embed="rId3" cstate="print"/>
          <a:srcRect l="9693" t="5861" r="12770" b="-2557"/>
          <a:stretch>
            <a:fillRect/>
          </a:stretch>
        </p:blipFill>
        <p:spPr>
          <a:xfrm>
            <a:off x="4932040" y="2060849"/>
            <a:ext cx="4032448" cy="2376264"/>
          </a:xfrm>
          <a:prstGeom prst="rect">
            <a:avLst/>
          </a:prstGeom>
        </p:spPr>
      </p:pic>
      <p:pic>
        <p:nvPicPr>
          <p:cNvPr id="13" name="그림 12" descr="12.JPG"/>
          <p:cNvPicPr>
            <a:picLocks noChangeAspect="1"/>
          </p:cNvPicPr>
          <p:nvPr/>
        </p:nvPicPr>
        <p:blipFill>
          <a:blip r:embed="rId4" cstate="print"/>
          <a:srcRect l="8933" r="9758"/>
          <a:stretch>
            <a:fillRect/>
          </a:stretch>
        </p:blipFill>
        <p:spPr>
          <a:xfrm>
            <a:off x="179512" y="2060849"/>
            <a:ext cx="3600400" cy="232410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15200" y="5229200"/>
            <a:ext cx="16288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1979712" y="5157192"/>
            <a:ext cx="4968552" cy="1440160"/>
          </a:xfrm>
          <a:prstGeom prst="rect">
            <a:avLst/>
          </a:prstGeom>
          <a:solidFill>
            <a:srgbClr val="E2E2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①번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상태변경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입력 </a:t>
            </a:r>
            <a:endParaRPr lang="en-US" altLang="ko-KR" sz="24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배달 가능 여부 변환 </a:t>
            </a:r>
          </a:p>
          <a:p>
            <a:pPr algn="ctr"/>
            <a:endParaRPr lang="ko-KR" altLang="en-US" sz="2400" dirty="0" smtClean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59632" y="2780928"/>
            <a:ext cx="79208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56176" y="2708920"/>
            <a:ext cx="936104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214414" y="4319385"/>
            <a:ext cx="721523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기능 명세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214282" y="42860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ist57\Desktop\main패키지-클래스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713" y="1719858"/>
            <a:ext cx="8652637" cy="432048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l="25593" t="23800" r="49207" b="27467"/>
          <a:stretch>
            <a:fillRect/>
          </a:stretch>
        </p:blipFill>
        <p:spPr bwMode="auto">
          <a:xfrm>
            <a:off x="7580481" y="0"/>
            <a:ext cx="1563519" cy="170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412776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기능 명세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214282" y="42860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sist57\Desktop\클래스별 메소드 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75497"/>
            <a:ext cx="4176464" cy="2789607"/>
          </a:xfrm>
          <a:prstGeom prst="rect">
            <a:avLst/>
          </a:prstGeom>
          <a:noFill/>
        </p:spPr>
      </p:pic>
      <p:pic>
        <p:nvPicPr>
          <p:cNvPr id="2051" name="Picture 3" descr="C:\Users\sist57\Desktop\클래스별 메소드 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3053" y="4367196"/>
            <a:ext cx="4176464" cy="2201581"/>
          </a:xfrm>
          <a:prstGeom prst="rect">
            <a:avLst/>
          </a:prstGeom>
          <a:noFill/>
        </p:spPr>
      </p:pic>
      <p:pic>
        <p:nvPicPr>
          <p:cNvPr id="2052" name="Picture 4" descr="C:\Users\sist57\Desktop\클래스별 메소드 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4008" y="1700808"/>
            <a:ext cx="4187977" cy="3888432"/>
          </a:xfrm>
          <a:prstGeom prst="rect">
            <a:avLst/>
          </a:prstGeom>
          <a:noFill/>
        </p:spPr>
      </p:pic>
      <p:pic>
        <p:nvPicPr>
          <p:cNvPr id="2053" name="Picture 5" descr="C:\Users\sist57\Desktop\클래스별 메소드 4.JPG"/>
          <p:cNvPicPr>
            <a:picLocks noChangeAspect="1" noChangeArrowheads="1"/>
          </p:cNvPicPr>
          <p:nvPr/>
        </p:nvPicPr>
        <p:blipFill>
          <a:blip r:embed="rId7" cstate="print"/>
          <a:srcRect b="72323"/>
          <a:stretch>
            <a:fillRect/>
          </a:stretch>
        </p:blipFill>
        <p:spPr bwMode="auto">
          <a:xfrm>
            <a:off x="4653533" y="5568813"/>
            <a:ext cx="4212000" cy="1019014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/>
          <a:srcRect l="25593" t="23800" r="49207" b="27467"/>
          <a:stretch>
            <a:fillRect/>
          </a:stretch>
        </p:blipFill>
        <p:spPr bwMode="auto">
          <a:xfrm>
            <a:off x="7580481" y="0"/>
            <a:ext cx="1563519" cy="170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60090" y="1340768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기능 명세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02" t="30987" r="37719" b="42888"/>
          <a:stretch/>
        </p:blipFill>
        <p:spPr bwMode="auto">
          <a:xfrm>
            <a:off x="214282" y="42860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sist57\Desktop\클래스별 메소드 4.JPG"/>
          <p:cNvPicPr>
            <a:picLocks noChangeAspect="1" noChangeArrowheads="1"/>
          </p:cNvPicPr>
          <p:nvPr/>
        </p:nvPicPr>
        <p:blipFill>
          <a:blip r:embed="rId4" cstate="print"/>
          <a:srcRect t="26934" b="438"/>
          <a:stretch>
            <a:fillRect/>
          </a:stretch>
        </p:blipFill>
        <p:spPr bwMode="auto">
          <a:xfrm>
            <a:off x="337245" y="1616750"/>
            <a:ext cx="4248472" cy="2616914"/>
          </a:xfrm>
          <a:prstGeom prst="rect">
            <a:avLst/>
          </a:prstGeom>
          <a:noFill/>
        </p:spPr>
      </p:pic>
      <p:pic>
        <p:nvPicPr>
          <p:cNvPr id="3074" name="Picture 2" descr="C:\Users\sist57\Desktop\클래스별 메소드 5.JPG"/>
          <p:cNvPicPr>
            <a:picLocks noChangeAspect="1" noChangeArrowheads="1"/>
          </p:cNvPicPr>
          <p:nvPr/>
        </p:nvPicPr>
        <p:blipFill>
          <a:blip r:embed="rId5" cstate="print"/>
          <a:srcRect b="12608"/>
          <a:stretch>
            <a:fillRect/>
          </a:stretch>
        </p:blipFill>
        <p:spPr bwMode="auto">
          <a:xfrm>
            <a:off x="333054" y="4235946"/>
            <a:ext cx="4248472" cy="2280600"/>
          </a:xfrm>
          <a:prstGeom prst="rect">
            <a:avLst/>
          </a:prstGeom>
          <a:noFill/>
        </p:spPr>
      </p:pic>
      <p:pic>
        <p:nvPicPr>
          <p:cNvPr id="3075" name="Picture 3" descr="C:\Users\sist57\Desktop\클래스별 메소드 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3532" y="1968649"/>
            <a:ext cx="4238947" cy="648072"/>
          </a:xfrm>
          <a:prstGeom prst="rect">
            <a:avLst/>
          </a:prstGeom>
          <a:noFill/>
        </p:spPr>
      </p:pic>
      <p:pic>
        <p:nvPicPr>
          <p:cNvPr id="3076" name="Picture 4" descr="C:\Users\sist57\Desktop\Dummies클래스의 static변수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87440" y="2688729"/>
            <a:ext cx="4205039" cy="3816424"/>
          </a:xfrm>
          <a:prstGeom prst="rect">
            <a:avLst/>
          </a:prstGeom>
          <a:noFill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 l="25593" t="23800" r="49207" b="27467"/>
          <a:stretch>
            <a:fillRect/>
          </a:stretch>
        </p:blipFill>
        <p:spPr bwMode="auto">
          <a:xfrm>
            <a:off x="7580481" y="0"/>
            <a:ext cx="1563519" cy="170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C:\Users\sist57\Desktop\클래스별 메소드 5.JPG"/>
          <p:cNvPicPr>
            <a:picLocks noChangeAspect="1" noChangeArrowheads="1"/>
          </p:cNvPicPr>
          <p:nvPr/>
        </p:nvPicPr>
        <p:blipFill>
          <a:blip r:embed="rId5" cstate="print"/>
          <a:srcRect t="87675"/>
          <a:stretch>
            <a:fillRect/>
          </a:stretch>
        </p:blipFill>
        <p:spPr bwMode="auto">
          <a:xfrm>
            <a:off x="4644008" y="1637184"/>
            <a:ext cx="4248472" cy="321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프로젝트 후기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611560" y="1772816"/>
            <a:ext cx="7560840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5576" y="1844824"/>
            <a:ext cx="74168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 </a:t>
            </a:r>
            <a:r>
              <a:rPr lang="ko-KR" altLang="en-US" dirty="0" err="1" smtClean="0">
                <a:latin typeface="배달의민족 도현" pitchFamily="50" charset="-127"/>
                <a:ea typeface="배달의민족 도현" pitchFamily="50" charset="-127"/>
              </a:rPr>
              <a:t>이예찬</a:t>
            </a:r>
            <a:endParaRPr lang="en-US" altLang="ko-KR" sz="16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 며칠간 머리도 복잡해지고 피로가 쌓여갔지만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팀원들끼리 서로 힘을 합쳐 모르던 것을 해결해가며 복습을 할 수 있어서 다른 프로젝트를 더 다양하게 하고 싶어졌습니다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1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1560" y="3429000"/>
            <a:ext cx="7560840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560" y="5085184"/>
            <a:ext cx="7560840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5576" y="3501008"/>
            <a:ext cx="72728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안지연</a:t>
            </a:r>
            <a:endParaRPr lang="en-US" altLang="ko-KR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 이번 프로젝트를 하면서 시스템구조에 대해서 이해할 수 있고 기존시스템의 </a:t>
            </a:r>
            <a:endParaRPr lang="en-US" altLang="ko-KR" sz="16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개선 방안에 대해서도 생각해볼 수 있었던 시간이었습니다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.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또한 큰 시스템을 </a:t>
            </a:r>
            <a:endParaRPr lang="en-US" altLang="ko-KR" sz="16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다룸으로서 저 스스로의 개발역량을 기를 수 있었습니다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5229200"/>
            <a:ext cx="69847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안상현</a:t>
            </a:r>
            <a:endParaRPr lang="en-US" altLang="ko-KR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 첫 프로젝트인 만큼 개인적으로 아쉬움도 많이 남지만 앞으로의 프로젝트에 대한 자신감도 같이 생겼고 다음에는 더 잘할 수 있을 것 같습니다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599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403648" y="548680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rgbClr val="009999"/>
                </a:solidFill>
                <a:latin typeface="배달의민족 도현" pitchFamily="50" charset="-127"/>
                <a:ea typeface="배달의민족 도현" pitchFamily="50" charset="-127"/>
              </a:rPr>
              <a:t>프로젝트 후기</a:t>
            </a:r>
            <a:endParaRPr lang="en-US" altLang="ko-KR" sz="4000" dirty="0">
              <a:solidFill>
                <a:srgbClr val="00999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802" t="30987" r="37719" b="42888"/>
          <a:stretch/>
        </p:blipFill>
        <p:spPr bwMode="auto">
          <a:xfrm>
            <a:off x="180837" y="452034"/>
            <a:ext cx="1150803" cy="9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611560" y="1772816"/>
            <a:ext cx="7560840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5576" y="1844824"/>
            <a:ext cx="74168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유병현</a:t>
            </a:r>
            <a:endParaRPr lang="en-US" altLang="ko-KR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 많은 시행착오를 거치고 수정을 반복하면서 더 잘하고 싶은 마음이 커졌습니다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. </a:t>
            </a: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다음 프로젝트를 하게 된다면 이번 경험을 바탕으로 더 나은 결과물을 보여줄 수 </a:t>
            </a:r>
            <a:endParaRPr lang="en-US" altLang="ko-KR" sz="16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있을 것 같습니다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1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1560" y="3429000"/>
            <a:ext cx="7560840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560" y="5085184"/>
            <a:ext cx="7560840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3568" y="3573016"/>
            <a:ext cx="72728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조성빈</a:t>
            </a:r>
            <a:endParaRPr lang="en-US" altLang="ko-KR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 클래스와 </a:t>
            </a:r>
            <a:r>
              <a:rPr lang="ko-KR" altLang="en-US" sz="1600" dirty="0" err="1" smtClean="0">
                <a:latin typeface="배달의민족 도현" pitchFamily="50" charset="-127"/>
                <a:ea typeface="배달의민족 도현" pitchFamily="50" charset="-127"/>
              </a:rPr>
              <a:t>메소드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그리고 다양한 </a:t>
            </a:r>
            <a:r>
              <a:rPr lang="ko-KR" altLang="en-US" sz="1600" dirty="0" err="1" smtClean="0">
                <a:latin typeface="배달의민족 도현" pitchFamily="50" charset="-127"/>
                <a:ea typeface="배달의민족 도현" pitchFamily="50" charset="-127"/>
              </a:rPr>
              <a:t>제어문을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 활용하는 방법을 조금씩 배웠으며 </a:t>
            </a:r>
            <a:endParaRPr lang="en-US" altLang="ko-KR" sz="16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힘들었지만 산출된 결과물을 보며 뿌듯함을 느꼈습니다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.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프로젝트가 성공적으로 진행될 수 있도록 부족한 저를 도와준 팀원들에게 너무나 고맙습니다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1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576" y="5229200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이다현</a:t>
            </a:r>
            <a:endParaRPr lang="en-US" altLang="ko-KR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좋은 팀원들과 첫 프로젝트를 함께해 많은 것을 배울 수 있었습니다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.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 단순히 문제를 풀던 시간과는 달리 많은 기능과 데이터를 사용해야 하는 작업을 경험해보며 </a:t>
            </a:r>
            <a:endParaRPr lang="en-US" altLang="ko-KR" sz="16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</a:rPr>
              <a:t>프로젝트를 어떻게 진행 시켜야 할지에 대해 배울 수 있어 좋았습니다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16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94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</TotalTime>
  <Words>2080</Words>
  <Application>Microsoft Office PowerPoint</Application>
  <PresentationFormat>화면 슬라이드 쇼(4:3)</PresentationFormat>
  <Paragraphs>706</Paragraphs>
  <Slides>97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2" baseType="lpstr">
      <vt:lpstr>굴림</vt:lpstr>
      <vt:lpstr>Arial</vt:lpstr>
      <vt:lpstr>맑은 고딕</vt:lpstr>
      <vt:lpstr>배달의민족 도현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PC</dc:creator>
  <cp:lastModifiedBy>Windows User</cp:lastModifiedBy>
  <cp:revision>162</cp:revision>
  <dcterms:created xsi:type="dcterms:W3CDTF">2018-05-17T14:10:35Z</dcterms:created>
  <dcterms:modified xsi:type="dcterms:W3CDTF">2019-03-15T06:01:01Z</dcterms:modified>
</cp:coreProperties>
</file>